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5" r:id="rId3"/>
    <p:sldId id="276" r:id="rId4"/>
    <p:sldId id="282" r:id="rId5"/>
    <p:sldId id="277" r:id="rId6"/>
    <p:sldId id="278" r:id="rId7"/>
    <p:sldId id="279" r:id="rId8"/>
    <p:sldId id="283" r:id="rId9"/>
    <p:sldId id="284" r:id="rId10"/>
    <p:sldId id="287" r:id="rId11"/>
    <p:sldId id="286" r:id="rId12"/>
    <p:sldId id="285" r:id="rId13"/>
    <p:sldId id="264" r:id="rId14"/>
    <p:sldId id="265" r:id="rId15"/>
    <p:sldId id="274" r:id="rId16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837" y="0"/>
            <a:ext cx="4278842" cy="339884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r">
              <a:defRPr sz="1100"/>
            </a:lvl1pPr>
          </a:lstStyle>
          <a:p>
            <a:fld id="{DDEC1771-7E68-4C54-8AE9-EAF0A26FFF51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278842" cy="339884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837" y="6456218"/>
            <a:ext cx="4278842" cy="339884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r">
              <a:defRPr sz="1100"/>
            </a:lvl1pPr>
          </a:lstStyle>
          <a:p>
            <a:fld id="{443BA4DF-AD24-4223-8B2C-58561DE87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3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7" y="0"/>
            <a:ext cx="4278842" cy="339884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r">
              <a:defRPr sz="1100"/>
            </a:lvl1pPr>
          </a:lstStyle>
          <a:p>
            <a:fld id="{BC0862BB-80B7-42D0-85B9-83067148B7A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9" tIns="40010" rIns="80019" bIns="400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80019" tIns="40010" rIns="80019" bIns="400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278842" cy="339884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7" y="6456218"/>
            <a:ext cx="4278842" cy="339884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r">
              <a:defRPr sz="1100"/>
            </a:lvl1pPr>
          </a:lstStyle>
          <a:p>
            <a:fld id="{2C07C78C-5F9C-4ED5-9BF4-24BC1DFB5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8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7C78C-5F9C-4ED5-9BF4-24BC1DFB5A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4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7C78C-5F9C-4ED5-9BF4-24BC1DFB5A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4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D639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D639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7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841075" y="0"/>
            <a:ext cx="1016635" cy="6858000"/>
          </a:xfrm>
          <a:custGeom>
            <a:avLst/>
            <a:gdLst/>
            <a:ahLst/>
            <a:cxnLst/>
            <a:rect l="l" t="t" r="r" b="b"/>
            <a:pathLst>
              <a:path w="1016634" h="6858000">
                <a:moveTo>
                  <a:pt x="0" y="0"/>
                </a:moveTo>
                <a:lnTo>
                  <a:pt x="1016067" y="6858000"/>
                </a:lnTo>
              </a:path>
            </a:pathLst>
          </a:custGeom>
          <a:ln w="9143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19894" y="3681982"/>
            <a:ext cx="3969385" cy="3176270"/>
          </a:xfrm>
          <a:custGeom>
            <a:avLst/>
            <a:gdLst/>
            <a:ahLst/>
            <a:cxnLst/>
            <a:rect l="l" t="t" r="r" b="b"/>
            <a:pathLst>
              <a:path w="3969384" h="3176270">
                <a:moveTo>
                  <a:pt x="3969141" y="0"/>
                </a:moveTo>
                <a:lnTo>
                  <a:pt x="0" y="3176013"/>
                </a:lnTo>
              </a:path>
            </a:pathLst>
          </a:custGeom>
          <a:ln w="9144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83586" y="0"/>
            <a:ext cx="2506345" cy="6858000"/>
          </a:xfrm>
          <a:custGeom>
            <a:avLst/>
            <a:gdLst/>
            <a:ahLst/>
            <a:cxnLst/>
            <a:rect l="l" t="t" r="r" b="b"/>
            <a:pathLst>
              <a:path w="2506345" h="6858000">
                <a:moveTo>
                  <a:pt x="2505873" y="0"/>
                </a:moveTo>
                <a:lnTo>
                  <a:pt x="1702180" y="0"/>
                </a:lnTo>
                <a:lnTo>
                  <a:pt x="0" y="6857996"/>
                </a:lnTo>
                <a:lnTo>
                  <a:pt x="2505873" y="6857996"/>
                </a:lnTo>
                <a:lnTo>
                  <a:pt x="2505873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035467" y="0"/>
            <a:ext cx="2157095" cy="6858000"/>
          </a:xfrm>
          <a:custGeom>
            <a:avLst/>
            <a:gdLst/>
            <a:ahLst/>
            <a:cxnLst/>
            <a:rect l="l" t="t" r="r" b="b"/>
            <a:pathLst>
              <a:path w="2157095" h="6858000">
                <a:moveTo>
                  <a:pt x="2156529" y="0"/>
                </a:moveTo>
                <a:lnTo>
                  <a:pt x="0" y="0"/>
                </a:lnTo>
                <a:lnTo>
                  <a:pt x="1006895" y="6857996"/>
                </a:lnTo>
                <a:lnTo>
                  <a:pt x="2156529" y="6857996"/>
                </a:lnTo>
                <a:lnTo>
                  <a:pt x="2156529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475293" y="3048001"/>
            <a:ext cx="2717165" cy="3810000"/>
          </a:xfrm>
          <a:custGeom>
            <a:avLst/>
            <a:gdLst/>
            <a:ahLst/>
            <a:cxnLst/>
            <a:rect l="l" t="t" r="r" b="b"/>
            <a:pathLst>
              <a:path w="2717165" h="3810000">
                <a:moveTo>
                  <a:pt x="2716703" y="0"/>
                </a:moveTo>
                <a:lnTo>
                  <a:pt x="0" y="3809994"/>
                </a:lnTo>
                <a:lnTo>
                  <a:pt x="2716703" y="3809994"/>
                </a:lnTo>
                <a:lnTo>
                  <a:pt x="2716703" y="0"/>
                </a:lnTo>
                <a:close/>
              </a:path>
            </a:pathLst>
          </a:custGeom>
          <a:solidFill>
            <a:srgbClr val="54A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13333" y="0"/>
            <a:ext cx="2376170" cy="6858000"/>
          </a:xfrm>
          <a:custGeom>
            <a:avLst/>
            <a:gdLst/>
            <a:ahLst/>
            <a:cxnLst/>
            <a:rect l="l" t="t" r="r" b="b"/>
            <a:pathLst>
              <a:path w="2376170" h="6858000">
                <a:moveTo>
                  <a:pt x="2376126" y="0"/>
                </a:moveTo>
                <a:lnTo>
                  <a:pt x="0" y="0"/>
                </a:lnTo>
                <a:lnTo>
                  <a:pt x="2056489" y="6857996"/>
                </a:lnTo>
                <a:lnTo>
                  <a:pt x="2376126" y="6857996"/>
                </a:lnTo>
                <a:lnTo>
                  <a:pt x="2376126" y="0"/>
                </a:lnTo>
                <a:close/>
              </a:path>
            </a:pathLst>
          </a:custGeom>
          <a:solidFill>
            <a:srgbClr val="3F78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113696" y="0"/>
            <a:ext cx="1076325" cy="6858000"/>
          </a:xfrm>
          <a:custGeom>
            <a:avLst/>
            <a:gdLst/>
            <a:ahLst/>
            <a:cxnLst/>
            <a:rect l="l" t="t" r="r" b="b"/>
            <a:pathLst>
              <a:path w="1076325" h="6858000">
                <a:moveTo>
                  <a:pt x="1075763" y="0"/>
                </a:moveTo>
                <a:lnTo>
                  <a:pt x="849190" y="0"/>
                </a:lnTo>
                <a:lnTo>
                  <a:pt x="0" y="6857996"/>
                </a:lnTo>
                <a:lnTo>
                  <a:pt x="1075763" y="6857996"/>
                </a:lnTo>
                <a:lnTo>
                  <a:pt x="1075763" y="0"/>
                </a:lnTo>
                <a:close/>
              </a:path>
            </a:pathLst>
          </a:custGeom>
          <a:solidFill>
            <a:srgbClr val="C0E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149217" y="0"/>
            <a:ext cx="1040765" cy="6858000"/>
          </a:xfrm>
          <a:custGeom>
            <a:avLst/>
            <a:gdLst/>
            <a:ahLst/>
            <a:cxnLst/>
            <a:rect l="l" t="t" r="r" b="b"/>
            <a:pathLst>
              <a:path w="1040765" h="6858000">
                <a:moveTo>
                  <a:pt x="1040241" y="0"/>
                </a:moveTo>
                <a:lnTo>
                  <a:pt x="0" y="0"/>
                </a:lnTo>
                <a:lnTo>
                  <a:pt x="923180" y="6857996"/>
                </a:lnTo>
                <a:lnTo>
                  <a:pt x="1040241" y="6857996"/>
                </a:lnTo>
                <a:lnTo>
                  <a:pt x="1040241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675522" y="3590542"/>
            <a:ext cx="1514475" cy="3267710"/>
          </a:xfrm>
          <a:custGeom>
            <a:avLst/>
            <a:gdLst/>
            <a:ahLst/>
            <a:cxnLst/>
            <a:rect l="l" t="t" r="r" b="b"/>
            <a:pathLst>
              <a:path w="1514475" h="3267709">
                <a:moveTo>
                  <a:pt x="1513937" y="0"/>
                </a:moveTo>
                <a:lnTo>
                  <a:pt x="0" y="3267453"/>
                </a:lnTo>
                <a:lnTo>
                  <a:pt x="1513937" y="3267453"/>
                </a:lnTo>
                <a:lnTo>
                  <a:pt x="1513937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D639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7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841075" y="0"/>
            <a:ext cx="1016635" cy="6858000"/>
          </a:xfrm>
          <a:custGeom>
            <a:avLst/>
            <a:gdLst/>
            <a:ahLst/>
            <a:cxnLst/>
            <a:rect l="l" t="t" r="r" b="b"/>
            <a:pathLst>
              <a:path w="1016634" h="6858000">
                <a:moveTo>
                  <a:pt x="0" y="0"/>
                </a:moveTo>
                <a:lnTo>
                  <a:pt x="1016067" y="6858000"/>
                </a:lnTo>
              </a:path>
            </a:pathLst>
          </a:custGeom>
          <a:ln w="9143">
            <a:solidFill>
              <a:srgbClr val="D2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19894" y="3681982"/>
            <a:ext cx="3969385" cy="3176270"/>
          </a:xfrm>
          <a:custGeom>
            <a:avLst/>
            <a:gdLst/>
            <a:ahLst/>
            <a:cxnLst/>
            <a:rect l="l" t="t" r="r" b="b"/>
            <a:pathLst>
              <a:path w="3969384" h="3176270">
                <a:moveTo>
                  <a:pt x="3969141" y="0"/>
                </a:moveTo>
                <a:lnTo>
                  <a:pt x="0" y="3176013"/>
                </a:lnTo>
              </a:path>
            </a:pathLst>
          </a:custGeom>
          <a:ln w="9144">
            <a:solidFill>
              <a:srgbClr val="E5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83586" y="0"/>
            <a:ext cx="2506345" cy="6858000"/>
          </a:xfrm>
          <a:custGeom>
            <a:avLst/>
            <a:gdLst/>
            <a:ahLst/>
            <a:cxnLst/>
            <a:rect l="l" t="t" r="r" b="b"/>
            <a:pathLst>
              <a:path w="2506345" h="6858000">
                <a:moveTo>
                  <a:pt x="2505873" y="0"/>
                </a:moveTo>
                <a:lnTo>
                  <a:pt x="1702180" y="0"/>
                </a:lnTo>
                <a:lnTo>
                  <a:pt x="0" y="6857996"/>
                </a:lnTo>
                <a:lnTo>
                  <a:pt x="2505873" y="6857996"/>
                </a:lnTo>
                <a:lnTo>
                  <a:pt x="2505873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035467" y="0"/>
            <a:ext cx="2157095" cy="6858000"/>
          </a:xfrm>
          <a:custGeom>
            <a:avLst/>
            <a:gdLst/>
            <a:ahLst/>
            <a:cxnLst/>
            <a:rect l="l" t="t" r="r" b="b"/>
            <a:pathLst>
              <a:path w="2157095" h="6858000">
                <a:moveTo>
                  <a:pt x="2156529" y="0"/>
                </a:moveTo>
                <a:lnTo>
                  <a:pt x="0" y="0"/>
                </a:lnTo>
                <a:lnTo>
                  <a:pt x="1006895" y="6857996"/>
                </a:lnTo>
                <a:lnTo>
                  <a:pt x="2156529" y="6857996"/>
                </a:lnTo>
                <a:lnTo>
                  <a:pt x="2156529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475293" y="3048001"/>
            <a:ext cx="2717165" cy="3810000"/>
          </a:xfrm>
          <a:custGeom>
            <a:avLst/>
            <a:gdLst/>
            <a:ahLst/>
            <a:cxnLst/>
            <a:rect l="l" t="t" r="r" b="b"/>
            <a:pathLst>
              <a:path w="2717165" h="3810000">
                <a:moveTo>
                  <a:pt x="2716703" y="0"/>
                </a:moveTo>
                <a:lnTo>
                  <a:pt x="0" y="3809994"/>
                </a:lnTo>
                <a:lnTo>
                  <a:pt x="2716703" y="3809994"/>
                </a:lnTo>
                <a:lnTo>
                  <a:pt x="2716703" y="0"/>
                </a:lnTo>
                <a:close/>
              </a:path>
            </a:pathLst>
          </a:custGeom>
          <a:solidFill>
            <a:srgbClr val="54A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813333" y="0"/>
            <a:ext cx="2376170" cy="6858000"/>
          </a:xfrm>
          <a:custGeom>
            <a:avLst/>
            <a:gdLst/>
            <a:ahLst/>
            <a:cxnLst/>
            <a:rect l="l" t="t" r="r" b="b"/>
            <a:pathLst>
              <a:path w="2376170" h="6858000">
                <a:moveTo>
                  <a:pt x="2376126" y="0"/>
                </a:moveTo>
                <a:lnTo>
                  <a:pt x="0" y="0"/>
                </a:lnTo>
                <a:lnTo>
                  <a:pt x="2056489" y="6857996"/>
                </a:lnTo>
                <a:lnTo>
                  <a:pt x="2376126" y="6857996"/>
                </a:lnTo>
                <a:lnTo>
                  <a:pt x="2376126" y="0"/>
                </a:lnTo>
                <a:close/>
              </a:path>
            </a:pathLst>
          </a:custGeom>
          <a:solidFill>
            <a:srgbClr val="3F78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113696" y="0"/>
            <a:ext cx="1076325" cy="6858000"/>
          </a:xfrm>
          <a:custGeom>
            <a:avLst/>
            <a:gdLst/>
            <a:ahLst/>
            <a:cxnLst/>
            <a:rect l="l" t="t" r="r" b="b"/>
            <a:pathLst>
              <a:path w="1076325" h="6858000">
                <a:moveTo>
                  <a:pt x="1075763" y="0"/>
                </a:moveTo>
                <a:lnTo>
                  <a:pt x="849190" y="0"/>
                </a:lnTo>
                <a:lnTo>
                  <a:pt x="0" y="6857996"/>
                </a:lnTo>
                <a:lnTo>
                  <a:pt x="1075763" y="6857996"/>
                </a:lnTo>
                <a:lnTo>
                  <a:pt x="1075763" y="0"/>
                </a:lnTo>
                <a:close/>
              </a:path>
            </a:pathLst>
          </a:custGeom>
          <a:solidFill>
            <a:srgbClr val="C0E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149217" y="0"/>
            <a:ext cx="1040765" cy="6858000"/>
          </a:xfrm>
          <a:custGeom>
            <a:avLst/>
            <a:gdLst/>
            <a:ahLst/>
            <a:cxnLst/>
            <a:rect l="l" t="t" r="r" b="b"/>
            <a:pathLst>
              <a:path w="1040765" h="6858000">
                <a:moveTo>
                  <a:pt x="1040241" y="0"/>
                </a:moveTo>
                <a:lnTo>
                  <a:pt x="0" y="0"/>
                </a:lnTo>
                <a:lnTo>
                  <a:pt x="923180" y="6857996"/>
                </a:lnTo>
                <a:lnTo>
                  <a:pt x="1040241" y="6857996"/>
                </a:lnTo>
                <a:lnTo>
                  <a:pt x="1040241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675522" y="3590542"/>
            <a:ext cx="1514475" cy="3267710"/>
          </a:xfrm>
          <a:custGeom>
            <a:avLst/>
            <a:gdLst/>
            <a:ahLst/>
            <a:cxnLst/>
            <a:rect l="l" t="t" r="r" b="b"/>
            <a:pathLst>
              <a:path w="1514475" h="3267709">
                <a:moveTo>
                  <a:pt x="1513937" y="0"/>
                </a:moveTo>
                <a:lnTo>
                  <a:pt x="0" y="3267453"/>
                </a:lnTo>
                <a:lnTo>
                  <a:pt x="1513937" y="3267453"/>
                </a:lnTo>
                <a:lnTo>
                  <a:pt x="1513937" y="0"/>
                </a:lnTo>
                <a:close/>
              </a:path>
            </a:pathLst>
          </a:custGeom>
          <a:solidFill>
            <a:srgbClr val="90C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6587" y="2639853"/>
            <a:ext cx="4918824" cy="1664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rgbClr val="D639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5607" y="2246849"/>
            <a:ext cx="9560785" cy="296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hyperlink" Target="https://uznayki.ru/wp-content/uploads/2019/10/risuem-dvumya-rukami.jpg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2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5161" y="2362200"/>
            <a:ext cx="5364684" cy="227754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Активное                долголетие</a:t>
            </a:r>
            <a:endParaRPr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/>
          <p:cNvSpPr/>
          <p:nvPr/>
        </p:nvSpPr>
        <p:spPr>
          <a:xfrm>
            <a:off x="1676399" y="0"/>
            <a:ext cx="10519559" cy="1553392"/>
          </a:xfrm>
          <a:custGeom>
            <a:avLst/>
            <a:gdLst/>
            <a:ahLst/>
            <a:cxnLst/>
            <a:rect l="l" t="t" r="r" b="b"/>
            <a:pathLst>
              <a:path w="12192000" h="1471295">
                <a:moveTo>
                  <a:pt x="0" y="0"/>
                </a:moveTo>
                <a:lnTo>
                  <a:pt x="12191997" y="0"/>
                </a:lnTo>
                <a:lnTo>
                  <a:pt x="12191997" y="1471294"/>
                </a:lnTo>
                <a:lnTo>
                  <a:pt x="0" y="1471294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endParaRPr lang="ru-RU" b="1" spc="90" dirty="0">
              <a:solidFill>
                <a:srgbClr val="2B2A29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530"/>
              </a:spcBef>
            </a:pPr>
            <a:r>
              <a:rPr lang="ru-RU" b="1" spc="90" dirty="0">
                <a:solidFill>
                  <a:srgbClr val="2B2A29"/>
                </a:solidFill>
                <a:latin typeface="Arial"/>
                <a:cs typeface="Arial"/>
              </a:rPr>
              <a:t>Бюджетное </a:t>
            </a:r>
            <a:r>
              <a:rPr lang="ru-RU" b="1" spc="114" dirty="0">
                <a:solidFill>
                  <a:srgbClr val="2B2A29"/>
                </a:solidFill>
                <a:latin typeface="Arial"/>
                <a:cs typeface="Arial"/>
              </a:rPr>
              <a:t>учреждение </a:t>
            </a:r>
            <a:r>
              <a:rPr lang="ru-RU" b="1" spc="70" dirty="0">
                <a:solidFill>
                  <a:srgbClr val="2B2A29"/>
                </a:solidFill>
                <a:latin typeface="Arial"/>
                <a:cs typeface="Arial"/>
              </a:rPr>
              <a:t>здравоохранения </a:t>
            </a:r>
            <a:r>
              <a:rPr lang="ru-RU" b="1" spc="75" dirty="0">
                <a:solidFill>
                  <a:srgbClr val="2B2A29"/>
                </a:solidFill>
                <a:latin typeface="Arial"/>
                <a:cs typeface="Arial"/>
              </a:rPr>
              <a:t>Удмуртской</a:t>
            </a:r>
            <a:r>
              <a:rPr lang="ru-RU" b="1" spc="-215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b="1" spc="90" dirty="0">
                <a:solidFill>
                  <a:srgbClr val="2B2A29"/>
                </a:solidFill>
                <a:latin typeface="Arial"/>
                <a:cs typeface="Arial"/>
              </a:rPr>
              <a:t>Республики</a:t>
            </a:r>
            <a:endParaRPr lang="ru-RU" dirty="0">
              <a:latin typeface="Arial"/>
              <a:cs typeface="Arial"/>
            </a:endParaRPr>
          </a:p>
          <a:p>
            <a:pPr marL="14604" marR="5080" indent="6985" algn="ctr">
              <a:lnSpc>
                <a:spcPct val="125000"/>
              </a:lnSpc>
            </a:pPr>
            <a:r>
              <a:rPr lang="ru-RU" b="1" spc="85" dirty="0">
                <a:solidFill>
                  <a:srgbClr val="2B2A29"/>
                </a:solidFill>
                <a:latin typeface="Arial"/>
                <a:cs typeface="Arial"/>
              </a:rPr>
              <a:t>«Республиканский </a:t>
            </a:r>
            <a:r>
              <a:rPr lang="ru-RU" b="1" spc="100" dirty="0">
                <a:solidFill>
                  <a:srgbClr val="2B2A29"/>
                </a:solidFill>
                <a:latin typeface="Arial"/>
                <a:cs typeface="Arial"/>
              </a:rPr>
              <a:t>центр </a:t>
            </a:r>
            <a:r>
              <a:rPr lang="ru-RU" b="1" spc="75" dirty="0">
                <a:solidFill>
                  <a:srgbClr val="2B2A29"/>
                </a:solidFill>
                <a:latin typeface="Arial"/>
                <a:cs typeface="Arial"/>
              </a:rPr>
              <a:t>общественного </a:t>
            </a:r>
            <a:r>
              <a:rPr lang="ru-RU" b="1" spc="40" dirty="0">
                <a:solidFill>
                  <a:srgbClr val="2B2A29"/>
                </a:solidFill>
                <a:latin typeface="Arial"/>
                <a:cs typeface="Arial"/>
              </a:rPr>
              <a:t>здоровья </a:t>
            </a:r>
            <a:r>
              <a:rPr lang="ru-RU" b="1" spc="160" dirty="0">
                <a:solidFill>
                  <a:srgbClr val="2B2A29"/>
                </a:solidFill>
                <a:latin typeface="Arial"/>
                <a:cs typeface="Arial"/>
              </a:rPr>
              <a:t>и </a:t>
            </a:r>
            <a:r>
              <a:rPr lang="ru-RU" b="1" spc="100" dirty="0">
                <a:solidFill>
                  <a:srgbClr val="2B2A29"/>
                </a:solidFill>
                <a:latin typeface="Arial"/>
                <a:cs typeface="Arial"/>
              </a:rPr>
              <a:t>медицинской  </a:t>
            </a:r>
            <a:r>
              <a:rPr lang="ru-RU" b="1" spc="90" dirty="0">
                <a:solidFill>
                  <a:srgbClr val="2B2A29"/>
                </a:solidFill>
                <a:latin typeface="Arial"/>
                <a:cs typeface="Arial"/>
              </a:rPr>
              <a:t>профилактики </a:t>
            </a:r>
            <a:r>
              <a:rPr lang="ru-RU" b="1" spc="75" dirty="0">
                <a:solidFill>
                  <a:srgbClr val="2B2A29"/>
                </a:solidFill>
                <a:latin typeface="Arial"/>
                <a:cs typeface="Arial"/>
              </a:rPr>
              <a:t>Министерства </a:t>
            </a:r>
            <a:r>
              <a:rPr lang="ru-RU" b="1" spc="70" dirty="0">
                <a:solidFill>
                  <a:srgbClr val="2B2A29"/>
                </a:solidFill>
                <a:latin typeface="Arial"/>
                <a:cs typeface="Arial"/>
              </a:rPr>
              <a:t>здравоохранения </a:t>
            </a:r>
            <a:r>
              <a:rPr lang="ru-RU" b="1" spc="75" dirty="0">
                <a:solidFill>
                  <a:srgbClr val="2B2A29"/>
                </a:solidFill>
                <a:latin typeface="Arial"/>
                <a:cs typeface="Arial"/>
              </a:rPr>
              <a:t>Удмуртской</a:t>
            </a:r>
            <a:r>
              <a:rPr lang="ru-RU" b="1" spc="-140" dirty="0">
                <a:solidFill>
                  <a:srgbClr val="2B2A29"/>
                </a:solidFill>
                <a:latin typeface="Arial"/>
                <a:cs typeface="Arial"/>
              </a:rPr>
              <a:t> </a:t>
            </a:r>
            <a:r>
              <a:rPr lang="ru-RU" b="1" spc="80" dirty="0">
                <a:solidFill>
                  <a:srgbClr val="2B2A29"/>
                </a:solidFill>
                <a:latin typeface="Arial"/>
                <a:cs typeface="Arial"/>
              </a:rPr>
              <a:t>Республики»</a:t>
            </a:r>
            <a:endParaRPr lang="ru-RU" dirty="0">
              <a:latin typeface="Arial"/>
              <a:cs typeface="Arial"/>
            </a:endParaRPr>
          </a:p>
        </p:txBody>
      </p:sp>
      <p:pic>
        <p:nvPicPr>
          <p:cNvPr id="1026" name="Picture 2" descr="C:\Users\user\Desktop\картинки\94122_04389bbc7a0a4b540a429fff05c7682e57c1e58c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97" y="2057400"/>
            <a:ext cx="6478913" cy="431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33887" y="1712755"/>
            <a:ext cx="9024513" cy="44903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Ежедневно выделять время для освоения чего-то нового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Осваивайте новые кулинарные рецепты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Читайте словари, энциклопедии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Сходите в музей, театр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Общайтесь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Помогайте людям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Пойте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Заведите домашнее животное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Освойте дыхательную гимнастику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Конспектируйте прочитанное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Смените имидж, экспериментируйте (одежда, шампунь)</a:t>
            </a:r>
            <a:endParaRPr lang="ru-RU" sz="2400" spc="110" dirty="0">
              <a:solidFill>
                <a:srgbClr val="2B2A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9084" y="2196934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3205" y="3301814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195" y="2590237"/>
            <a:ext cx="152963" cy="1529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28215" y="492841"/>
            <a:ext cx="9544585" cy="7534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Гимнастика для памяти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673789" y="1789236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/>
          <p:nvPr/>
        </p:nvSpPr>
        <p:spPr>
          <a:xfrm>
            <a:off x="704974" y="5881083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710958" y="5452189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704348" y="2951603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674628" y="4541603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704348" y="4992865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/>
          <p:cNvSpPr/>
          <p:nvPr/>
        </p:nvSpPr>
        <p:spPr>
          <a:xfrm>
            <a:off x="710959" y="36576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4"/>
          <p:cNvSpPr/>
          <p:nvPr/>
        </p:nvSpPr>
        <p:spPr>
          <a:xfrm>
            <a:off x="693204" y="4047459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67" name="Picture 3" descr="C:\Users\user\Desktop\картинки\старик-играя-с-собакой-4790458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23" y="1990443"/>
            <a:ext cx="3704752" cy="486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3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7715" y="2286000"/>
            <a:ext cx="5714999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Руки в зеркале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Запоминание списка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Учим стихи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Играем на музыкальных инструментах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82091" y="334685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для памяти</a:t>
            </a:r>
          </a:p>
        </p:txBody>
      </p:sp>
      <p:pic>
        <p:nvPicPr>
          <p:cNvPr id="15" name="Рисунок 14" descr="Рисуем-двумя-руками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15531"/>
            <a:ext cx="7620000" cy="533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858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1776" y="1905000"/>
            <a:ext cx="6016623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Выполнять зарядку для кистей — сгибать и разгибать их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Тренировать отдельно каждый палец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Лепить — из пластилина, глины, теста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Стряпать, рукодельничать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Рисовать и раскрашивать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Вырезать аппликации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конструкторы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82091" y="334685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для восстановления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поддержания моторики</a:t>
            </a: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user\Desktop\картинки\f8896779b3ffe89e3680b9b7731db96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61" y="2438400"/>
            <a:ext cx="6400058" cy="426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7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28600" y="304800"/>
            <a:ext cx="10300122" cy="24689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8490" algn="just">
              <a:lnSpc>
                <a:spcPct val="113799"/>
              </a:lnSpc>
              <a:spcBef>
                <a:spcPts val="1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Многие ученые считают, что способность                                          к долгожительству наследуется и влияет на продолжительность жизни на 60 %, а 40 % зависит от обстоятельств и условий жизни. Весьма важно, что здоровый образ жизни может компенсировать недостатки генетической программы.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картинки\77bd9f25d4e94cdc7f9d7986f2e170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38" y="3252848"/>
            <a:ext cx="5330861" cy="354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артинки\s1200(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2849"/>
            <a:ext cx="5322003" cy="354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5266" y="1726507"/>
            <a:ext cx="7616232" cy="6459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99"/>
              </a:lnSpc>
              <a:spcBef>
                <a:spcPts val="100"/>
              </a:spcBef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Сократ: «Тело не болеет отдельно и независимо от души».</a:t>
            </a:r>
          </a:p>
          <a:p>
            <a:pPr marL="12700" marR="5080" algn="just">
              <a:lnSpc>
                <a:spcPct val="113799"/>
              </a:lnSpc>
              <a:spcBef>
                <a:spcPts val="100"/>
              </a:spcBef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Лукреций: «Душа может обрести покой, если мы сумеем укротить страхи и вредоносные убеждения». Он предлагал своим современникам мораль, первое правило которой – перестать ожидать худшего.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Моруа А.: «Стареть - это всего лишь дурная привычка,              на которую у занятых людей не хватает времени». 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Блейк Ю. в день своего столетия: «Знай я, что доживу               до такого возраста, я бы больше следил за собой».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Свифт Дж.: «Каждый хочет жить долго, но никто не хочет стареть».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Распутин В.: «Человек стареет не тогда, когда он доживает до старости, а когда перестает быть ребенком». </a:t>
            </a:r>
          </a:p>
          <a:p>
            <a:endParaRPr lang="ru-RU" sz="2400" dirty="0"/>
          </a:p>
          <a:p>
            <a:endParaRPr lang="ru-RU" sz="2400" dirty="0"/>
          </a:p>
          <a:p>
            <a:br>
              <a:rPr lang="ru-RU" sz="2400" dirty="0"/>
            </a:br>
            <a:endParaRPr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09800" y="886121"/>
            <a:ext cx="7025559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605"/>
              </a:lnSpc>
              <a:spcBef>
                <a:spcPts val="100"/>
              </a:spcBef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Из книги мудрых мыслей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5446" y="2285999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797" y="1828518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 descr="C:\Users\user\Desktop\картинки\image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90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14"/>
          <p:cNvSpPr/>
          <p:nvPr/>
        </p:nvSpPr>
        <p:spPr>
          <a:xfrm>
            <a:off x="139530" y="3847042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/>
          <p:nvPr/>
        </p:nvSpPr>
        <p:spPr>
          <a:xfrm>
            <a:off x="147015" y="4581895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194883" y="53340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195446" y="60198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2191997" cy="685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7000" y="2639853"/>
            <a:ext cx="6934200" cy="252068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3020" marR="5080" indent="406400" algn="ctr">
              <a:lnSpc>
                <a:spcPts val="6330"/>
              </a:lnSpc>
              <a:spcBef>
                <a:spcPts val="509"/>
              </a:spcBef>
            </a:pPr>
            <a:r>
              <a:rPr sz="8000" spc="160" dirty="0"/>
              <a:t>Благодарю  </a:t>
            </a:r>
            <a:r>
              <a:rPr sz="8000" spc="254" dirty="0"/>
              <a:t>за</a:t>
            </a:r>
            <a:r>
              <a:rPr sz="8000" spc="-50" dirty="0"/>
              <a:t> </a:t>
            </a:r>
            <a:r>
              <a:rPr sz="8000" spc="220" dirty="0"/>
              <a:t>внимание!</a:t>
            </a:r>
          </a:p>
        </p:txBody>
      </p:sp>
      <p:sp>
        <p:nvSpPr>
          <p:cNvPr id="4" name="object 4"/>
          <p:cNvSpPr/>
          <p:nvPr/>
        </p:nvSpPr>
        <p:spPr>
          <a:xfrm>
            <a:off x="5588247" y="1473713"/>
            <a:ext cx="1015599" cy="302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1760" y="744066"/>
            <a:ext cx="303530" cy="324485"/>
          </a:xfrm>
          <a:custGeom>
            <a:avLst/>
            <a:gdLst/>
            <a:ahLst/>
            <a:cxnLst/>
            <a:rect l="l" t="t" r="r" b="b"/>
            <a:pathLst>
              <a:path w="303529" h="324484">
                <a:moveTo>
                  <a:pt x="153888" y="0"/>
                </a:moveTo>
                <a:lnTo>
                  <a:pt x="145825" y="0"/>
                </a:lnTo>
                <a:lnTo>
                  <a:pt x="144697" y="21"/>
                </a:lnTo>
                <a:lnTo>
                  <a:pt x="7293" y="21"/>
                </a:lnTo>
                <a:lnTo>
                  <a:pt x="0" y="7315"/>
                </a:lnTo>
                <a:lnTo>
                  <a:pt x="0" y="21170"/>
                </a:lnTo>
                <a:lnTo>
                  <a:pt x="2105" y="25516"/>
                </a:lnTo>
                <a:lnTo>
                  <a:pt x="5445" y="28503"/>
                </a:lnTo>
                <a:lnTo>
                  <a:pt x="125822" y="163291"/>
                </a:lnTo>
                <a:lnTo>
                  <a:pt x="4128" y="296768"/>
                </a:lnTo>
                <a:lnTo>
                  <a:pt x="905" y="302343"/>
                </a:lnTo>
                <a:lnTo>
                  <a:pt x="95" y="308517"/>
                </a:lnTo>
                <a:lnTo>
                  <a:pt x="1653" y="314549"/>
                </a:lnTo>
                <a:lnTo>
                  <a:pt x="5535" y="319700"/>
                </a:lnTo>
                <a:lnTo>
                  <a:pt x="8610" y="322430"/>
                </a:lnTo>
                <a:lnTo>
                  <a:pt x="12452" y="323772"/>
                </a:lnTo>
                <a:lnTo>
                  <a:pt x="16282" y="323772"/>
                </a:lnTo>
                <a:lnTo>
                  <a:pt x="142754" y="323837"/>
                </a:lnTo>
                <a:lnTo>
                  <a:pt x="143880" y="323858"/>
                </a:lnTo>
                <a:lnTo>
                  <a:pt x="153093" y="323858"/>
                </a:lnTo>
                <a:lnTo>
                  <a:pt x="159904" y="320334"/>
                </a:lnTo>
                <a:lnTo>
                  <a:pt x="164360" y="314822"/>
                </a:lnTo>
                <a:lnTo>
                  <a:pt x="296552" y="170912"/>
                </a:lnTo>
                <a:lnTo>
                  <a:pt x="303508" y="163161"/>
                </a:lnTo>
                <a:lnTo>
                  <a:pt x="297133" y="155444"/>
                </a:lnTo>
                <a:lnTo>
                  <a:pt x="165149" y="7782"/>
                </a:lnTo>
                <a:lnTo>
                  <a:pt x="160361" y="2656"/>
                </a:lnTo>
                <a:lnTo>
                  <a:pt x="153888" y="0"/>
                </a:lnTo>
                <a:close/>
              </a:path>
            </a:pathLst>
          </a:custGeom>
          <a:solidFill>
            <a:srgbClr val="008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6720" y="744066"/>
            <a:ext cx="303530" cy="324485"/>
          </a:xfrm>
          <a:custGeom>
            <a:avLst/>
            <a:gdLst/>
            <a:ahLst/>
            <a:cxnLst/>
            <a:rect l="l" t="t" r="r" b="b"/>
            <a:pathLst>
              <a:path w="303529" h="324484">
                <a:moveTo>
                  <a:pt x="157694" y="0"/>
                </a:moveTo>
                <a:lnTo>
                  <a:pt x="149631" y="0"/>
                </a:lnTo>
                <a:lnTo>
                  <a:pt x="143148" y="2656"/>
                </a:lnTo>
                <a:lnTo>
                  <a:pt x="138358" y="7782"/>
                </a:lnTo>
                <a:lnTo>
                  <a:pt x="6376" y="155444"/>
                </a:lnTo>
                <a:lnTo>
                  <a:pt x="0" y="163161"/>
                </a:lnTo>
                <a:lnTo>
                  <a:pt x="6963" y="170912"/>
                </a:lnTo>
                <a:lnTo>
                  <a:pt x="139147" y="314822"/>
                </a:lnTo>
                <a:lnTo>
                  <a:pt x="143605" y="320334"/>
                </a:lnTo>
                <a:lnTo>
                  <a:pt x="150416" y="323858"/>
                </a:lnTo>
                <a:lnTo>
                  <a:pt x="159631" y="323858"/>
                </a:lnTo>
                <a:lnTo>
                  <a:pt x="160755" y="323837"/>
                </a:lnTo>
                <a:lnTo>
                  <a:pt x="287227" y="323837"/>
                </a:lnTo>
                <a:lnTo>
                  <a:pt x="291061" y="323772"/>
                </a:lnTo>
                <a:lnTo>
                  <a:pt x="294897" y="322430"/>
                </a:lnTo>
                <a:lnTo>
                  <a:pt x="297976" y="319700"/>
                </a:lnTo>
                <a:lnTo>
                  <a:pt x="301858" y="314549"/>
                </a:lnTo>
                <a:lnTo>
                  <a:pt x="303416" y="308517"/>
                </a:lnTo>
                <a:lnTo>
                  <a:pt x="302605" y="302343"/>
                </a:lnTo>
                <a:lnTo>
                  <a:pt x="299379" y="296768"/>
                </a:lnTo>
                <a:lnTo>
                  <a:pt x="177685" y="163291"/>
                </a:lnTo>
                <a:lnTo>
                  <a:pt x="298062" y="28503"/>
                </a:lnTo>
                <a:lnTo>
                  <a:pt x="301404" y="25516"/>
                </a:lnTo>
                <a:lnTo>
                  <a:pt x="303516" y="21170"/>
                </a:lnTo>
                <a:lnTo>
                  <a:pt x="303516" y="7315"/>
                </a:lnTo>
                <a:lnTo>
                  <a:pt x="296222" y="21"/>
                </a:lnTo>
                <a:lnTo>
                  <a:pt x="158810" y="21"/>
                </a:lnTo>
                <a:lnTo>
                  <a:pt x="157694" y="0"/>
                </a:lnTo>
                <a:close/>
              </a:path>
            </a:pathLst>
          </a:custGeom>
          <a:solidFill>
            <a:srgbClr val="008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2886" y="475056"/>
            <a:ext cx="866221" cy="866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40275" y="1150807"/>
            <a:ext cx="103990" cy="103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7574" y="1150807"/>
            <a:ext cx="103982" cy="103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0275" y="562041"/>
            <a:ext cx="103990" cy="1036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7574" y="562041"/>
            <a:ext cx="103982" cy="103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5784" y="808973"/>
            <a:ext cx="318770" cy="274955"/>
          </a:xfrm>
          <a:custGeom>
            <a:avLst/>
            <a:gdLst/>
            <a:ahLst/>
            <a:cxnLst/>
            <a:rect l="l" t="t" r="r" b="b"/>
            <a:pathLst>
              <a:path w="318770" h="274955">
                <a:moveTo>
                  <a:pt x="102304" y="0"/>
                </a:moveTo>
                <a:lnTo>
                  <a:pt x="0" y="270"/>
                </a:lnTo>
                <a:lnTo>
                  <a:pt x="100" y="132213"/>
                </a:lnTo>
                <a:lnTo>
                  <a:pt x="159131" y="274694"/>
                </a:lnTo>
                <a:lnTo>
                  <a:pt x="318358" y="132213"/>
                </a:lnTo>
                <a:lnTo>
                  <a:pt x="318278" y="50915"/>
                </a:lnTo>
                <a:lnTo>
                  <a:pt x="159339" y="50915"/>
                </a:lnTo>
                <a:lnTo>
                  <a:pt x="102304" y="0"/>
                </a:lnTo>
                <a:close/>
              </a:path>
              <a:path w="318770" h="274955">
                <a:moveTo>
                  <a:pt x="215741" y="0"/>
                </a:moveTo>
                <a:lnTo>
                  <a:pt x="159339" y="50915"/>
                </a:lnTo>
                <a:lnTo>
                  <a:pt x="318278" y="50915"/>
                </a:lnTo>
                <a:lnTo>
                  <a:pt x="318228" y="270"/>
                </a:lnTo>
                <a:lnTo>
                  <a:pt x="21574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" y="457200"/>
            <a:ext cx="5638800" cy="590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8490" algn="just">
              <a:lnSpc>
                <a:spcPct val="113799"/>
              </a:lnSpc>
              <a:spcBef>
                <a:spcPts val="1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Возможная продолжительность жизни человека (как                              и животных) должна                   в 5-7 раз превышать период его роста. Рост человека заканчивается к 21-25 годам, значит, естественный срок                     его жизни 150 лет.                                 И действительно, известны некоторые долгожители, которым удалось достигнуть этого возраста.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артинки\Волонт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27425"/>
            <a:ext cx="5737959" cy="38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43445" y="228600"/>
            <a:ext cx="10300121" cy="6821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Англичанин Фома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крестьянин, всю жизнь провел в тяжелом труде, вступил во второй брак в возрасте 120 лет и имел сына, дожившего до 123 лет. Скончался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возрасте 152 года.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Турчанка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Фатьма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Ханум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прожила 164 года.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Шотландец Генрих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Дженикс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отличался отличным здоровьем и силой                  и даже столетним стариком переплывал реки. Умер в 170 лет.                           Его сыновья дожили  до 109 и 113 лет.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Венгр Иван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дожил до 172 лет, а его жена до 164 лет, будучи                    в супружестве  147 лет. Младшему их сыну было 116 лет.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Англичанин Фома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прожил 207 лет. 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Русский Василий Тишкин в молодости крепостной крестьянин, затем рыбак и колхозный бондарь, в 143 года имел нормальное кровяное давление 110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65 мм. рт. ст. и сохранял полную ясность мысли. Умер                  в возрасте 145 лет.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Абхазец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Хатара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Кнут прожил 156 лет.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endParaRPr sz="23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0477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28600" y="304800"/>
            <a:ext cx="9753600" cy="6338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Жанна Луиза Кальман установила мировой рекорд продолжительности жизни — 122 года и 164 дня. В 85 лет она занималась фехтованием, а в 100 — ездила на велосипеде. Жанна Кальман в 114 лет снялась в кино, в 115 перенесла операцию на бедре. До последних дней мадам Кальман сохранила ясность и остроту ума. Ее принципы жизни: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Молодость — это состояние души, а не тела. Поэтому я еще совсем девчонка, просто последние 70 лет плохо выгляжу.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Всегда улыбайтесь. Так я объясняю причину своего долголетия.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вы с чем-то не можете ничего поделать, не переживайте из-за этого.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 никогда не пользуюсь тушью для ресниц, потому что много смеюсь до слез.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 плохо вижу, плохо слышу и чувствую себя плохо, но все это ерунда.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 получала удовольствие при любом удобном случае.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/>
              <a:t> </a:t>
            </a:r>
            <a:endParaRPr lang="ru-RU" sz="2400" dirty="0"/>
          </a:p>
          <a:p>
            <a:pPr marL="12700" marR="618490" algn="just">
              <a:lnSpc>
                <a:spcPct val="113799"/>
              </a:lnSpc>
              <a:spcBef>
                <a:spcPts val="100"/>
              </a:spcBef>
            </a:pPr>
            <a:endParaRPr sz="23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9433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28600" y="304800"/>
            <a:ext cx="10591799" cy="6387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8490" algn="just">
              <a:lnSpc>
                <a:spcPct val="113799"/>
              </a:lnSpc>
              <a:spcBef>
                <a:spcPts val="100"/>
              </a:spcBef>
            </a:pPr>
            <a:r>
              <a:rPr lang="ru-RU" sz="2300" dirty="0">
                <a:latin typeface="Arial Unicode MS"/>
                <a:cs typeface="Arial Unicode MS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Людям в серебряном возрасте не противопоказан умственный труд,     а увлеченность любимым делом поддерживает интеллект.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Тициан писал свои картины и в 90 лет.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Леонардо да Винчи написал «Джоконду» в 67 лет.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Художник  Айвазовский за свою жизнь создал более шести тысяч картин и лучшие из них были написаны в почтенном возрасте. Он прожил                  83 года.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Итальянский скульптор Микеланджело в 70-летнем возрасте возглавил строительство собора Святого Петра в Риме и жил этой работой около     20 лет.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честь 400-летия города Архангельска был проведен марафон                            (бег на 10 км), в нем участвовал 77-летний пенсионер, а 64-летняя участница пыталась преодолеть 42-километровую дистанцию,                   а многим участникам в забеге было  за 50 лет. </a:t>
            </a:r>
          </a:p>
          <a:p>
            <a:pPr marL="355600" marR="618490" indent="-342900" algn="just">
              <a:lnSpc>
                <a:spcPct val="113799"/>
              </a:lnSpc>
              <a:spcBef>
                <a:spcPts val="100"/>
              </a:spcBef>
              <a:buFont typeface="Arial" pitchFamily="34" charset="0"/>
              <a:buChar char="•"/>
            </a:pPr>
            <a:endParaRPr sz="23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4962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204849" y="208125"/>
            <a:ext cx="10539351" cy="1275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8490" algn="just">
              <a:lnSpc>
                <a:spcPct val="113799"/>
              </a:lnSpc>
              <a:spcBef>
                <a:spcPts val="1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Интересны данные о долгожителях  Европейского Севера. По данным переписи 1979 года  на Европейском Севере  на 1 млн. чел. приходилось              13 долгожителей, достигших  100 и более лет.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артинки\долгожител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38461"/>
            <a:ext cx="7778838" cy="518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1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33887" y="1712755"/>
            <a:ext cx="9024513" cy="49753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Рациональное питание.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Труд, приносящий удовлетворение.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Наличие жизненной цели.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Соблюдение режима дня и гигиена отдыха.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Нормальный сон.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Гигиена быта.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Счастливый брак.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Закаливание.</a:t>
            </a:r>
          </a:p>
          <a:p>
            <a:pPr marL="12700" marR="434975" algn="just">
              <a:lnSpc>
                <a:spcPct val="118600"/>
              </a:lnSpc>
              <a:spcBef>
                <a:spcPts val="100"/>
              </a:spcBef>
            </a:pPr>
            <a:r>
              <a:rPr lang="ru-RU" sz="2400" spc="110" dirty="0">
                <a:solidFill>
                  <a:srgbClr val="2B2A29"/>
                </a:solidFill>
                <a:latin typeface="Times New Roman" pitchFamily="18" charset="0"/>
                <a:cs typeface="Times New Roman" pitchFamily="18" charset="0"/>
              </a:rPr>
              <a:t>Умение управлять эмоциями и сохранять оптимизм.</a:t>
            </a:r>
          </a:p>
        </p:txBody>
      </p:sp>
      <p:sp>
        <p:nvSpPr>
          <p:cNvPr id="13" name="object 13"/>
          <p:cNvSpPr/>
          <p:nvPr/>
        </p:nvSpPr>
        <p:spPr>
          <a:xfrm>
            <a:off x="673790" y="22860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195" y="32004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9195" y="2743200"/>
            <a:ext cx="152963" cy="1529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428215" y="263194"/>
            <a:ext cx="9544585" cy="124585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Факты, от которых зависят здоровье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долголетие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673789" y="1865718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/>
          <p:nvPr/>
        </p:nvSpPr>
        <p:spPr>
          <a:xfrm>
            <a:off x="676961" y="58674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673788" y="54102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704348" y="63246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673787" y="45720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/>
          <p:nvPr/>
        </p:nvSpPr>
        <p:spPr>
          <a:xfrm>
            <a:off x="693206" y="50292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/>
          <p:cNvSpPr/>
          <p:nvPr/>
        </p:nvSpPr>
        <p:spPr>
          <a:xfrm>
            <a:off x="710959" y="36576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4"/>
          <p:cNvSpPr/>
          <p:nvPr/>
        </p:nvSpPr>
        <p:spPr>
          <a:xfrm>
            <a:off x="736931" y="4123941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C:\Users\user\Desktop\картинки\pozhilaya-tetya-i-skandinavskaya-hodb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81115"/>
            <a:ext cx="3375089" cy="47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0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9482" y="1719964"/>
            <a:ext cx="6348224" cy="4695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99"/>
              </a:lnSpc>
              <a:spcBef>
                <a:spcPts val="1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Создавайте соответствующий сценарий (программа сохранения молодости                         и здоровья): сохраняйте свой стиль жизни, своих друзей, личные интересы, круг чтения      и развлечений.</a:t>
            </a:r>
          </a:p>
          <a:p>
            <a:pPr marL="12700" marR="5080" algn="just">
              <a:lnSpc>
                <a:spcPct val="113799"/>
              </a:lnSpc>
              <a:spcBef>
                <a:spcPts val="1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Укрепляйте родственные отношения, делайте людям добро.</a:t>
            </a:r>
          </a:p>
          <a:p>
            <a:pPr marL="12700" marR="5080" algn="just">
              <a:lnSpc>
                <a:spcPct val="113799"/>
              </a:lnSpc>
              <a:spcBef>
                <a:spcPts val="1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Культивируйте правильное поведение (питание, дыхание, движение, физкультура  и т.д.).</a:t>
            </a:r>
          </a:p>
          <a:p>
            <a:pPr marL="12700" marR="5080" algn="just">
              <a:lnSpc>
                <a:spcPct val="113799"/>
              </a:lnSpc>
              <a:spcBef>
                <a:spcPts val="1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можете работать – работайте!</a:t>
            </a:r>
          </a:p>
          <a:p>
            <a:pPr marL="12700" marR="5080" algn="just">
              <a:lnSpc>
                <a:spcPct val="113799"/>
              </a:lnSpc>
              <a:spcBef>
                <a:spcPts val="1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Нейтрализуйте стрессы.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39007" y="215611"/>
            <a:ext cx="9509992" cy="1192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605"/>
              </a:lnSpc>
              <a:spcBef>
                <a:spcPts val="100"/>
              </a:spcBef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Условия долгой и плодотворной жизни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8315" y="3991112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798" y="1855800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/>
          <p:nvPr/>
        </p:nvSpPr>
        <p:spPr>
          <a:xfrm>
            <a:off x="321100" y="5679092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18" name="Picture 2" descr="C:\Users\user\Desktop\картинки\photoeditorsdk-export-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352800"/>
            <a:ext cx="5029200" cy="335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14"/>
          <p:cNvSpPr/>
          <p:nvPr/>
        </p:nvSpPr>
        <p:spPr>
          <a:xfrm>
            <a:off x="299245" y="4771714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358616" y="6096844"/>
            <a:ext cx="152963" cy="1529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51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41" y="1168863"/>
            <a:ext cx="737092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92" y="639648"/>
            <a:ext cx="221580" cy="235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7423" y="639648"/>
            <a:ext cx="221584" cy="23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217" y="443117"/>
            <a:ext cx="631273" cy="631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677" y="934850"/>
            <a:ext cx="75473" cy="76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436" y="934850"/>
            <a:ext cx="75467" cy="764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677" y="506336"/>
            <a:ext cx="75473" cy="764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6436" y="506336"/>
            <a:ext cx="75467" cy="764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571" y="686757"/>
            <a:ext cx="231056" cy="199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0967" y="1553392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258" y="0"/>
                </a:lnTo>
              </a:path>
            </a:pathLst>
          </a:custGeom>
          <a:ln w="27000">
            <a:solidFill>
              <a:srgbClr val="008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600" y="1670830"/>
            <a:ext cx="5877791" cy="6304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через накопление хороших ожиданий: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мечтает;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планирует;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предвкушает;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получает удовольствие от праздников,                    от подготовки к ним.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Долгожители – это всегда мечтатели. Если мечта вам подходит, организм начинает помогать всеми ресурсами – иммунитетом, вниманием, памятью.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/>
              <a:t> </a:t>
            </a:r>
            <a:endParaRPr lang="ru-RU" sz="2400" dirty="0"/>
          </a:p>
          <a:p>
            <a:pPr marL="12700" marR="618490" algn="just">
              <a:lnSpc>
                <a:spcPct val="113799"/>
              </a:lnSpc>
              <a:spcBef>
                <a:spcPts val="100"/>
              </a:spcBef>
            </a:pPr>
            <a:endParaRPr sz="2300" dirty="0">
              <a:latin typeface="Arial Unicode MS"/>
              <a:cs typeface="Arial Unicode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2091" y="334685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сделать стресс помощником,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не разрушителем</a:t>
            </a:r>
          </a:p>
        </p:txBody>
      </p:sp>
      <p:pic>
        <p:nvPicPr>
          <p:cNvPr id="10243" name="Picture 3" descr="C:\Users\user\Desktop\картинки\579666-154071420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12788"/>
            <a:ext cx="5717144" cy="38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4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1E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977</Words>
  <Application>Microsoft Office PowerPoint</Application>
  <PresentationFormat>Широкоэкранный</PresentationFormat>
  <Paragraphs>99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Факты, от которых зависят здоровье  и долголетие</vt:lpstr>
      <vt:lpstr>Условия долгой и плодотворной жизни</vt:lpstr>
      <vt:lpstr>Презентация PowerPoint</vt:lpstr>
      <vt:lpstr>Гимнастика для памяти</vt:lpstr>
      <vt:lpstr>Презентация PowerPoint</vt:lpstr>
      <vt:lpstr>Презентация PowerPoint</vt:lpstr>
      <vt:lpstr>Презентация PowerPoint</vt:lpstr>
      <vt:lpstr>Из книги мудрых мыслей</vt:lpstr>
      <vt:lpstr>Благодарю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медико социальной поддержки беременных женщин.cdr</dc:title>
  <dc:creator>Андрей</dc:creator>
  <cp:lastModifiedBy>Субботина Елена Леонидовна</cp:lastModifiedBy>
  <cp:revision>36</cp:revision>
  <cp:lastPrinted>2022-05-18T10:36:33Z</cp:lastPrinted>
  <dcterms:created xsi:type="dcterms:W3CDTF">2022-03-14T06:43:09Z</dcterms:created>
  <dcterms:modified xsi:type="dcterms:W3CDTF">2022-09-27T10:44:13Z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CorelDRAW X8</vt:lpwstr>
  </property>
  <property fmtid="{D5CDD505-2E9C-101B-9397-08002B2CF9AE}" pid="4" name="LastSaved">
    <vt:filetime>2022-03-14T00:00:00Z</vt:filetime>
  </property>
</Properties>
</file>