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6" r:id="rId3"/>
    <p:sldId id="257" r:id="rId4"/>
    <p:sldId id="265" r:id="rId5"/>
    <p:sldId id="264" r:id="rId6"/>
    <p:sldId id="263" r:id="rId7"/>
    <p:sldId id="262" r:id="rId8"/>
    <p:sldId id="261" r:id="rId9"/>
    <p:sldId id="260" r:id="rId10"/>
    <p:sldId id="259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5-ка лидеров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Муниципальное казённое общеобразовательное учреждение «Чуринская начальная школа-детский сад» (МКОУ «Чуринская НШДС»)</c:v>
                </c:pt>
                <c:pt idx="1">
                  <c:v>«Понинская средняя общеобразовательная школа» (МОУ «Понинская СОШ»)</c:v>
                </c:pt>
                <c:pt idx="2">
                  <c:v>«Кожильская средняя общеобразовательная школа сельскохозяйственного направления» (МКОУ «Кожильская СОШ с/х-ого направления»)</c:v>
                </c:pt>
                <c:pt idx="3">
                  <c:v>«Дондыкарская средняя общеобразовательная школа» (МОУ «Дондыкарская  СОШ»)</c:v>
                </c:pt>
                <c:pt idx="4">
                  <c:v>Муниципальное казённое общеобразовательное учреждение «Люмская начальная школа-детский сад» (МКОУ «Люмская НШДС»)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98.8</c:v>
                </c:pt>
                <c:pt idx="1">
                  <c:v>99</c:v>
                </c:pt>
                <c:pt idx="2">
                  <c:v>99.6</c:v>
                </c:pt>
                <c:pt idx="3">
                  <c:v>100</c:v>
                </c:pt>
                <c:pt idx="4">
                  <c:v>100</c:v>
                </c:pt>
              </c:numCache>
            </c:numRef>
          </c:val>
        </c:ser>
        <c:dLbls>
          <c:showVal val="1"/>
        </c:dLbls>
        <c:gapWidth val="75"/>
        <c:axId val="67155840"/>
        <c:axId val="67157376"/>
      </c:barChart>
      <c:catAx>
        <c:axId val="67155840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67157376"/>
        <c:crosses val="autoZero"/>
        <c:auto val="1"/>
        <c:lblAlgn val="ctr"/>
        <c:lblOffset val="100"/>
      </c:catAx>
      <c:valAx>
        <c:axId val="67157376"/>
        <c:scaling>
          <c:orientation val="minMax"/>
          <c:max val="100"/>
        </c:scaling>
        <c:axPos val="l"/>
        <c:numFmt formatCode="General" sourceLinked="1"/>
        <c:majorTickMark val="none"/>
        <c:tickLblPos val="nextTo"/>
        <c:crossAx val="67155840"/>
        <c:crosses val="autoZero"/>
        <c:crossBetween val="between"/>
        <c:minorUnit val="0.5"/>
      </c:valAx>
    </c:plotArea>
    <c:legend>
      <c:legendPos val="b"/>
      <c:layout>
        <c:manualLayout>
          <c:xMode val="edge"/>
          <c:yMode val="edge"/>
          <c:x val="0.39350955540459082"/>
          <c:y val="0.91634836533011521"/>
          <c:w val="0.21008958931703403"/>
          <c:h val="6.6014701940796672E-2"/>
        </c:manualLayout>
      </c:layout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5-ка лидеров</c:v>
                </c:pt>
              </c:strCache>
            </c:strRef>
          </c:tx>
          <c:dLbls>
            <c:showVal val="1"/>
          </c:dLbls>
          <c:cat>
            <c:strRef>
              <c:f>Лист1!$A$2:$A$6</c:f>
              <c:strCache>
                <c:ptCount val="5"/>
                <c:pt idx="0">
                  <c:v>«Дондыкарская средняя общеобразовательная школа» (МОУ «Дондыкарская  СОШ»)</c:v>
                </c:pt>
                <c:pt idx="1">
                  <c:v>«Кожильская средняя общеобразовательная школа сельскохозяйственного направления» (МКОУ «Кожильская СОШ с/х-ого направления»)</c:v>
                </c:pt>
                <c:pt idx="2">
                  <c:v>«Куреговская средняя общеобразовательная школа» (МОУ «Куреговская СОШ»)</c:v>
                </c:pt>
                <c:pt idx="3">
                  <c:v>Муниципальное казённое общеобразовательное учреждение «Люмская начальная школа-детский сад» (МКОУ «Люмская НШДС»)</c:v>
                </c:pt>
                <c:pt idx="4">
                  <c:v>Муниципальное общеобразовательное учреждение «Золотаревская начальная школа-детский сад» (МОУ «Золотаревская НШДС»)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98.5</c:v>
                </c:pt>
                <c:pt idx="1">
                  <c:v>99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</c:numCache>
            </c:numRef>
          </c:val>
        </c:ser>
        <c:dLbls>
          <c:showVal val="1"/>
        </c:dLbls>
        <c:gapWidth val="75"/>
        <c:axId val="67325312"/>
        <c:axId val="71468160"/>
      </c:barChart>
      <c:catAx>
        <c:axId val="67325312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71468160"/>
        <c:crosses val="autoZero"/>
        <c:auto val="1"/>
        <c:lblAlgn val="ctr"/>
        <c:lblOffset val="100"/>
      </c:catAx>
      <c:valAx>
        <c:axId val="71468160"/>
        <c:scaling>
          <c:orientation val="minMax"/>
          <c:max val="100"/>
        </c:scaling>
        <c:axPos val="l"/>
        <c:numFmt formatCode="General" sourceLinked="1"/>
        <c:majorTickMark val="none"/>
        <c:tickLblPos val="nextTo"/>
        <c:crossAx val="67325312"/>
        <c:crosses val="autoZero"/>
        <c:crossBetween val="between"/>
      </c:valAx>
    </c:plotArea>
    <c:legend>
      <c:legendPos val="b"/>
      <c:layout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5-ка лидеров</c:v>
                </c:pt>
              </c:strCache>
            </c:strRef>
          </c:tx>
          <c:dLbls>
            <c:showVal val="1"/>
          </c:dLbls>
          <c:cat>
            <c:strRef>
              <c:f>Лист1!$A$2:$A$6</c:f>
              <c:strCache>
                <c:ptCount val="5"/>
                <c:pt idx="0">
                  <c:v>«Понинская средняя общеобразовательная школа» (МОУ «Понинская СОШ»)</c:v>
                </c:pt>
                <c:pt idx="1">
                  <c:v>«Парзинская средняя общеобразовательная школа» (МОУ «Парзинская СОШ»)</c:v>
                </c:pt>
                <c:pt idx="2">
                  <c:v>«Качкашурская средняя общеобразовательная школа» (МОУ «Качкашурская СОШ»)</c:v>
                </c:pt>
                <c:pt idx="3">
                  <c:v>«Адамская средняя общеобразовательная школа» (МОУ «Адамская СОШ»)</c:v>
                </c:pt>
                <c:pt idx="4">
                  <c:v>«Дондыкарская средняя общеобразовательная школа» (МОУ «Дондыкарская  СОШ»)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60.9</c:v>
                </c:pt>
                <c:pt idx="1">
                  <c:v>61.3</c:v>
                </c:pt>
                <c:pt idx="2">
                  <c:v>63.3</c:v>
                </c:pt>
                <c:pt idx="3">
                  <c:v>70</c:v>
                </c:pt>
                <c:pt idx="4">
                  <c:v>71.099999999999994</c:v>
                </c:pt>
              </c:numCache>
            </c:numRef>
          </c:val>
        </c:ser>
        <c:dLbls>
          <c:showVal val="1"/>
        </c:dLbls>
        <c:gapWidth val="75"/>
        <c:axId val="76943360"/>
        <c:axId val="76944896"/>
      </c:barChart>
      <c:catAx>
        <c:axId val="76943360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76944896"/>
        <c:crosses val="autoZero"/>
        <c:auto val="1"/>
        <c:lblAlgn val="ctr"/>
        <c:lblOffset val="100"/>
      </c:catAx>
      <c:valAx>
        <c:axId val="76944896"/>
        <c:scaling>
          <c:orientation val="minMax"/>
          <c:max val="100"/>
        </c:scaling>
        <c:axPos val="l"/>
        <c:numFmt formatCode="General" sourceLinked="1"/>
        <c:majorTickMark val="none"/>
        <c:tickLblPos val="nextTo"/>
        <c:crossAx val="76943360"/>
        <c:crosses val="autoZero"/>
        <c:crossBetween val="between"/>
        <c:majorUnit val="20"/>
      </c:valAx>
    </c:plotArea>
    <c:legend>
      <c:legendPos val="b"/>
      <c:layout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5-ка лидеров</c:v>
                </c:pt>
              </c:strCache>
            </c:strRef>
          </c:tx>
          <c:dLbls>
            <c:showVal val="1"/>
          </c:dLbls>
          <c:cat>
            <c:strRef>
              <c:f>Лист1!$A$2:$A$6</c:f>
              <c:strCache>
                <c:ptCount val="5"/>
                <c:pt idx="0">
                  <c:v>«Куреговская средняя общеобразовательная школа» (МОУ «Куреговская СОШ»)</c:v>
                </c:pt>
                <c:pt idx="1">
                  <c:v>«Адамская средняя общеобразовательная школа» (МОУ «Адамская СОШ»)</c:v>
                </c:pt>
                <c:pt idx="2">
                  <c:v>Муниципальное казённое общеобразовательное учреждение «Люмская начальная школа-детский сад» (МКОУ «Люмская НШДС»)</c:v>
                </c:pt>
                <c:pt idx="3">
                  <c:v>Муниципальное общеобразовательное учреждение «Трубашурская начальная школа-детский сад» (МОУ «Трубашурская  НШДС»)</c:v>
                </c:pt>
                <c:pt idx="4">
                  <c:v>Муниципальное общеобразовательное учреждение «Золотаревская начальная школа-детский сад» (МОУ «Золотаревская НШДС»)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98.6</c:v>
                </c:pt>
                <c:pt idx="1">
                  <c:v>99.3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</c:numCache>
            </c:numRef>
          </c:val>
        </c:ser>
        <c:dLbls>
          <c:showVal val="1"/>
        </c:dLbls>
        <c:gapWidth val="75"/>
        <c:axId val="77653120"/>
        <c:axId val="77654656"/>
      </c:barChart>
      <c:catAx>
        <c:axId val="77653120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77654656"/>
        <c:crosses val="autoZero"/>
        <c:auto val="1"/>
        <c:lblAlgn val="ctr"/>
        <c:lblOffset val="100"/>
      </c:catAx>
      <c:valAx>
        <c:axId val="77654656"/>
        <c:scaling>
          <c:orientation val="minMax"/>
          <c:max val="100"/>
        </c:scaling>
        <c:axPos val="l"/>
        <c:numFmt formatCode="General" sourceLinked="1"/>
        <c:majorTickMark val="none"/>
        <c:tickLblPos val="nextTo"/>
        <c:crossAx val="77653120"/>
        <c:crosses val="autoZero"/>
        <c:crossBetween val="between"/>
        <c:majorUnit val="2"/>
      </c:valAx>
    </c:plotArea>
    <c:legend>
      <c:legendPos val="b"/>
      <c:layout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5-ка лидеров</c:v>
                </c:pt>
              </c:strCache>
            </c:strRef>
          </c:tx>
          <c:dLbls>
            <c:showVal val="1"/>
          </c:dLbls>
          <c:cat>
            <c:strRef>
              <c:f>Лист1!$A$2:$A$6</c:f>
              <c:strCache>
                <c:ptCount val="5"/>
                <c:pt idx="0">
                  <c:v>«Кожильская средняя общеобразовательная школа сельскохозяйственного направления» (МКОУ «Кожильская СОШ с/х-ого направления»)</c:v>
                </c:pt>
                <c:pt idx="1">
                  <c:v>«Дондыкарская средняя общеобразовательная школа» (МОУ «Дондыкарская  СОШ»)</c:v>
                </c:pt>
                <c:pt idx="2">
                  <c:v>Муниципальное казённое общеобразовательное учреждение «Люмская начальная школа-детский сад» (МКОУ «Люмская НШДС»)</c:v>
                </c:pt>
                <c:pt idx="3">
                  <c:v>«Адамская средняя общеобразовательная школа» (МОУ «Адамская СОШ»)</c:v>
                </c:pt>
                <c:pt idx="4">
                  <c:v>МБУ Кочковского района Новосибирской области «Комплексный центр социального обслуживания населения» 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90.97</c:v>
                </c:pt>
                <c:pt idx="1">
                  <c:v>91.490000000000009</c:v>
                </c:pt>
                <c:pt idx="2">
                  <c:v>91.6</c:v>
                </c:pt>
                <c:pt idx="3">
                  <c:v>92.940000000000012</c:v>
                </c:pt>
                <c:pt idx="4">
                  <c:v>98.61999999999999</c:v>
                </c:pt>
              </c:numCache>
            </c:numRef>
          </c:val>
        </c:ser>
        <c:dLbls>
          <c:showVal val="1"/>
        </c:dLbls>
        <c:gapWidth val="75"/>
        <c:axId val="65222912"/>
        <c:axId val="65224064"/>
      </c:barChart>
      <c:catAx>
        <c:axId val="65222912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65224064"/>
        <c:crosses val="autoZero"/>
        <c:auto val="1"/>
        <c:lblAlgn val="ctr"/>
        <c:lblOffset val="100"/>
      </c:catAx>
      <c:valAx>
        <c:axId val="65224064"/>
        <c:scaling>
          <c:orientation val="minMax"/>
        </c:scaling>
        <c:axPos val="l"/>
        <c:numFmt formatCode="General" sourceLinked="1"/>
        <c:majorTickMark val="none"/>
        <c:tickLblPos val="nextTo"/>
        <c:crossAx val="65222912"/>
        <c:crosses val="autoZero"/>
        <c:crossBetween val="between"/>
      </c:valAx>
    </c:plotArea>
    <c:legend>
      <c:legendPos val="b"/>
      <c:layout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6324600" cy="5112568"/>
          </a:xfrm>
        </p:spPr>
        <p:txBody>
          <a:bodyPr/>
          <a:lstStyle/>
          <a:p>
            <a:pPr algn="ctr"/>
            <a:r>
              <a:rPr lang="ru-RU" sz="2800" dirty="0"/>
              <a:t>Отчет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по независимой оценке качества </a:t>
            </a:r>
            <a:br>
              <a:rPr lang="ru-RU" sz="2000" dirty="0"/>
            </a:br>
            <a:r>
              <a:rPr lang="ru-RU" sz="2000" dirty="0"/>
              <a:t>условий осуществления образовательной деятельности</a:t>
            </a:r>
            <a:br>
              <a:rPr lang="ru-RU" sz="2000" dirty="0"/>
            </a:br>
            <a:r>
              <a:rPr lang="ru-RU" sz="2000" dirty="0"/>
              <a:t>образовательными организациями, расположенными </a:t>
            </a:r>
            <a:br>
              <a:rPr lang="ru-RU" sz="2000" dirty="0"/>
            </a:br>
            <a:r>
              <a:rPr lang="ru-RU" sz="2000" dirty="0"/>
              <a:t>в муниципальном образовании «</a:t>
            </a:r>
            <a:r>
              <a:rPr lang="ru-RU" sz="2000" dirty="0" err="1"/>
              <a:t>Глазовский</a:t>
            </a:r>
            <a:r>
              <a:rPr lang="ru-RU" sz="2000" dirty="0"/>
              <a:t> район»</a:t>
            </a:r>
            <a:br>
              <a:rPr lang="ru-RU" sz="2000" dirty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157656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3" y="1628800"/>
            <a:ext cx="8784976" cy="5040560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Образовательные учреждения муниципального образовании «</a:t>
            </a:r>
            <a:r>
              <a:rPr lang="ru-RU" dirty="0" err="1"/>
              <a:t>Глазовский</a:t>
            </a:r>
            <a:r>
              <a:rPr lang="ru-RU" dirty="0"/>
              <a:t> район» в целом получили высокий итоговый показатель качества оказания услуг – 87,49 баллов. </a:t>
            </a:r>
            <a:endParaRPr lang="ru-RU" dirty="0" smtClean="0"/>
          </a:p>
          <a:p>
            <a:r>
              <a:rPr lang="ru-RU" dirty="0" smtClean="0"/>
              <a:t>Анализ </a:t>
            </a:r>
            <a:r>
              <a:rPr lang="ru-RU" dirty="0"/>
              <a:t>результатов оценки в разрезе отдельных критериев показывает, что наиболее высокие оценки получили такие критерии, как «Доброжелательность, вежливость работников образовательных учреждений (96,57 баллов) и «Удовлетворенность условиями оказания услуг» (96, 32 баллов). </a:t>
            </a:r>
          </a:p>
          <a:p>
            <a:r>
              <a:rPr lang="ru-RU" dirty="0" smtClean="0"/>
              <a:t>Критерий </a:t>
            </a:r>
            <a:r>
              <a:rPr lang="ru-RU" dirty="0"/>
              <a:t>«Комфортность условий предоставления услуг» в целом получил оценку 93,85 баллов. </a:t>
            </a:r>
          </a:p>
          <a:p>
            <a:r>
              <a:rPr lang="ru-RU" dirty="0" smtClean="0"/>
              <a:t>Критерий </a:t>
            </a:r>
            <a:r>
              <a:rPr lang="ru-RU" dirty="0"/>
              <a:t>«Открытость и доступность информации об организации сферы образования» в целом оценен в 95,92 баллов. </a:t>
            </a:r>
            <a:endParaRPr lang="ru-RU" dirty="0" smtClean="0"/>
          </a:p>
          <a:p>
            <a:r>
              <a:rPr lang="ru-RU" dirty="0" smtClean="0"/>
              <a:t>Менее </a:t>
            </a:r>
            <a:r>
              <a:rPr lang="ru-RU" dirty="0"/>
              <a:t>высокие оценки в целом зафиксированы по критерию «доступность услуг для инвалидов» (54,81 балла). </a:t>
            </a:r>
            <a:r>
              <a:rPr lang="ru-RU" dirty="0" smtClean="0"/>
              <a:t>Данный </a:t>
            </a:r>
            <a:r>
              <a:rPr lang="ru-RU" dirty="0"/>
              <a:t>критерий (доступность услуг для инвалидов) вносит существенный вклад в итоговый балл независимой оценки по большинству организаций.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Основные выводы по результатам независимой оценки</a:t>
            </a:r>
          </a:p>
        </p:txBody>
      </p:sp>
    </p:spTree>
    <p:extLst>
      <p:ext uri="{BB962C8B-B14F-4D97-AF65-F5344CB8AC3E}">
        <p14:creationId xmlns:p14="http://schemas.microsoft.com/office/powerpoint/2010/main" xmlns="" val="1372677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719070"/>
            <a:ext cx="8856983" cy="4950289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Продолжить работу по улучшению качества оказания услуг в организациях образования.</a:t>
            </a:r>
          </a:p>
          <a:p>
            <a:r>
              <a:rPr lang="ru-RU" dirty="0" smtClean="0"/>
              <a:t>Обеспечить </a:t>
            </a:r>
            <a:r>
              <a:rPr lang="ru-RU" dirty="0"/>
              <a:t>доступность услуг, оказываемых организациями образования, для лиц с ограниченными возможностями здоровья. В частности, рассмотреть возможность оборудования помещений организаций образования и прилегающей к ней территории с учетом доступности для инвалидов.</a:t>
            </a:r>
          </a:p>
          <a:p>
            <a:r>
              <a:rPr lang="ru-RU" dirty="0" smtClean="0"/>
              <a:t>Повысить </a:t>
            </a:r>
            <a:r>
              <a:rPr lang="ru-RU" dirty="0"/>
              <a:t>комфорт условий для предоставления услуг. Оборудовать комфортные зоны отдыха (ожидания) соответствующей мебелью. </a:t>
            </a:r>
          </a:p>
          <a:p>
            <a:r>
              <a:rPr lang="ru-RU" dirty="0" smtClean="0"/>
              <a:t>Повысить </a:t>
            </a:r>
            <a:r>
              <a:rPr lang="ru-RU" dirty="0"/>
              <a:t>уровень доступности, полноты и актуальности информации об организациях образования и их деятельности на общедоступных ресурсах, привести в соответствие информацию о деятельности организаций, размещенной на общедоступных информационных ресурсах (информационных стендах и официальных сайтах организаций), перечню информации и требованиям к ней, установленным нормативными правовыми актами.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/>
              <a:t>Предложения по совершенствованию деятельности организаций сферы образования с учетом показателей независимой оценки качества</a:t>
            </a:r>
          </a:p>
        </p:txBody>
      </p:sp>
    </p:spTree>
    <p:extLst>
      <p:ext uri="{BB962C8B-B14F-4D97-AF65-F5344CB8AC3E}">
        <p14:creationId xmlns:p14="http://schemas.microsoft.com/office/powerpoint/2010/main" xmlns="" val="198390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5589240"/>
            <a:ext cx="828092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/>
              <a:t>БЛАГОДАРИМ ЗА ВНИМАНИЕ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xmlns="" val="74967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Цель исследования </a:t>
            </a:r>
            <a:endParaRPr lang="ru-RU" dirty="0" smtClean="0"/>
          </a:p>
          <a:p>
            <a:pPr lvl="1"/>
            <a:r>
              <a:rPr lang="ru-RU" dirty="0" smtClean="0"/>
              <a:t>Проведение </a:t>
            </a:r>
            <a:r>
              <a:rPr lang="ru-RU" dirty="0"/>
              <a:t>независимой оценки качества условий осуществления образовательной деятельности общеобразовательными учреждениями, расположенными в муниципальном образовании «</a:t>
            </a:r>
            <a:r>
              <a:rPr lang="ru-RU" dirty="0" err="1"/>
              <a:t>Глазовский</a:t>
            </a:r>
            <a:r>
              <a:rPr lang="ru-RU" dirty="0"/>
              <a:t> район</a:t>
            </a:r>
            <a:r>
              <a:rPr lang="ru-RU" dirty="0" smtClean="0"/>
              <a:t>»</a:t>
            </a:r>
          </a:p>
          <a:p>
            <a:pPr lvl="1"/>
            <a:endParaRPr lang="ru-RU" dirty="0"/>
          </a:p>
          <a:p>
            <a:r>
              <a:rPr lang="ru-RU" dirty="0"/>
              <a:t>Оцениваемые </a:t>
            </a:r>
            <a:r>
              <a:rPr lang="ru-RU" dirty="0" smtClean="0"/>
              <a:t>организации</a:t>
            </a:r>
          </a:p>
          <a:p>
            <a:pPr lvl="1"/>
            <a:r>
              <a:rPr lang="ru-RU" dirty="0" smtClean="0"/>
              <a:t>18 </a:t>
            </a:r>
            <a:r>
              <a:rPr lang="ru-RU" dirty="0"/>
              <a:t>общеобразовательных учреждений, расположенные в муниципальном образовании «</a:t>
            </a:r>
            <a:r>
              <a:rPr lang="ru-RU" dirty="0" err="1"/>
              <a:t>Глазовский</a:t>
            </a:r>
            <a:r>
              <a:rPr lang="ru-RU" dirty="0"/>
              <a:t> район»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56204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700808"/>
            <a:ext cx="8784975" cy="4824535"/>
          </a:xfrm>
        </p:spPr>
        <p:txBody>
          <a:bodyPr/>
          <a:lstStyle/>
          <a:p>
            <a:r>
              <a:rPr lang="ru-RU" dirty="0" smtClean="0"/>
              <a:t>КРИТЕРИЙ </a:t>
            </a:r>
            <a:r>
              <a:rPr lang="ru-RU" dirty="0"/>
              <a:t>1. ОТКРЫТОСТЬ И ДОСТУПНОСТЬ ИНФОРМАЦИИ ОБ ОРГАНИЗАЦИЯХ </a:t>
            </a:r>
            <a:r>
              <a:rPr lang="ru-RU" dirty="0" smtClean="0"/>
              <a:t>ОБРАЗОВАНИЯ</a:t>
            </a:r>
          </a:p>
          <a:p>
            <a:r>
              <a:rPr lang="ru-RU" dirty="0" smtClean="0"/>
              <a:t>КРИТЕРИЙ </a:t>
            </a:r>
            <a:r>
              <a:rPr lang="ru-RU" dirty="0"/>
              <a:t>2. КОМФОРТНОСТЬ УСЛОВИЙ ПРЕДОСТАВЛЕНИЯ </a:t>
            </a:r>
            <a:r>
              <a:rPr lang="ru-RU" dirty="0" smtClean="0"/>
              <a:t>УСЛУГ</a:t>
            </a:r>
          </a:p>
          <a:p>
            <a:r>
              <a:rPr lang="ru-RU" dirty="0" smtClean="0"/>
              <a:t>КРИТЕРИЙ </a:t>
            </a:r>
            <a:r>
              <a:rPr lang="ru-RU" dirty="0"/>
              <a:t>3. ДОСТУПНОСТЬ УСЛУГ ДЛЯ </a:t>
            </a:r>
            <a:r>
              <a:rPr lang="ru-RU" dirty="0" smtClean="0"/>
              <a:t>ИНВАЛИДОВ</a:t>
            </a:r>
          </a:p>
          <a:p>
            <a:r>
              <a:rPr lang="ru-RU" dirty="0" smtClean="0"/>
              <a:t>КРИТЕРИЙ </a:t>
            </a:r>
            <a:r>
              <a:rPr lang="ru-RU" dirty="0"/>
              <a:t>4. ДОБРОЖЕЛАТЕЛЬНОСТЬ, ВЕЖЛИВОСТЬ РАБОТНИКОВ </a:t>
            </a:r>
            <a:r>
              <a:rPr lang="ru-RU" dirty="0" smtClean="0"/>
              <a:t>ОРГАНИЗАЦИИ</a:t>
            </a:r>
          </a:p>
          <a:p>
            <a:r>
              <a:rPr lang="ru-RU" dirty="0" smtClean="0"/>
              <a:t>КРИТЕРИЙ </a:t>
            </a:r>
            <a:r>
              <a:rPr lang="ru-RU" dirty="0"/>
              <a:t>5. УДОВЛЕТВОРЕННОСТЬ УСЛОВИЯМИ ОКАЗАНИЯ </a:t>
            </a:r>
            <a:r>
              <a:rPr lang="ru-RU" dirty="0" smtClean="0"/>
              <a:t>УСЛУГ</a:t>
            </a:r>
          </a:p>
          <a:p>
            <a:r>
              <a:rPr lang="ru-RU" dirty="0" smtClean="0"/>
              <a:t>ИТОГИ </a:t>
            </a:r>
            <a:r>
              <a:rPr lang="ru-RU" dirty="0"/>
              <a:t>ОЦЕНКИ ОРГАНИЗАЦИЙ (МЕСТА В РЕЙТИНГЕ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9758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692493614"/>
              </p:ext>
            </p:extLst>
          </p:nvPr>
        </p:nvGraphicFramePr>
        <p:xfrm>
          <a:off x="179512" y="1628800"/>
          <a:ext cx="8784976" cy="50405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/>
              <a:t>КРИТЕРИЙ 1. ОТКРЫТОСТЬ И ДОСТУПНОСТЬ ИНФОРМАЦИИ ОБ ОРГАНИЗАЦИЯХ </a:t>
            </a:r>
            <a:r>
              <a:rPr lang="ru-RU" sz="2800" dirty="0" smtClean="0"/>
              <a:t>ОБРАЗОВАНИЯ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21925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753751998"/>
              </p:ext>
            </p:extLst>
          </p:nvPr>
        </p:nvGraphicFramePr>
        <p:xfrm>
          <a:off x="179512" y="1628800"/>
          <a:ext cx="8784976" cy="50405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КРИТЕРИЙ 2. КОМФОРТНОСТЬ УСЛОВИЙ ПРЕДОСТАВЛЕНИЯ </a:t>
            </a:r>
            <a:r>
              <a:rPr lang="ru-RU" dirty="0" smtClean="0"/>
              <a:t>УСЛУГ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12700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00760673"/>
              </p:ext>
            </p:extLst>
          </p:nvPr>
        </p:nvGraphicFramePr>
        <p:xfrm>
          <a:off x="179512" y="1719263"/>
          <a:ext cx="8784976" cy="49500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КРИТЕРИЙ 3. ДОСТУПНОСТЬ УСЛУГ ДЛЯ </a:t>
            </a:r>
            <a:r>
              <a:rPr lang="ru-RU" dirty="0" smtClean="0"/>
              <a:t>ИНВАЛИДОВ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33471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719841719"/>
              </p:ext>
            </p:extLst>
          </p:nvPr>
        </p:nvGraphicFramePr>
        <p:xfrm>
          <a:off x="179512" y="1719262"/>
          <a:ext cx="8784976" cy="49500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/>
              <a:t>КРИТЕРИЙ 4. ДОБРОЖЕЛАТЕЛЬНОСТЬ, ВЕЖЛИВОСТЬ РАБОТНИКОВ </a:t>
            </a:r>
            <a:r>
              <a:rPr lang="ru-RU" sz="2800" dirty="0" smtClean="0"/>
              <a:t>ОРГАНИЗАЦИИ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3953853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КРИТЕРИЙ 5. УДОВЛЕТВОРЕННОСТЬ УСЛОВИЯМИ ОКАЗАНИЯ </a:t>
            </a:r>
            <a:r>
              <a:rPr lang="ru-RU" dirty="0" smtClean="0"/>
              <a:t>УСЛУГ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79512" y="1719070"/>
            <a:ext cx="8928991" cy="4950289"/>
          </a:xfrm>
        </p:spPr>
        <p:txBody>
          <a:bodyPr>
            <a:normAutofit/>
          </a:bodyPr>
          <a:lstStyle/>
          <a:p>
            <a:r>
              <a:rPr lang="ru-RU" dirty="0" smtClean="0"/>
              <a:t>100 баллов набрали</a:t>
            </a:r>
          </a:p>
          <a:p>
            <a:pPr lvl="1"/>
            <a:r>
              <a:rPr lang="ru-RU" dirty="0"/>
              <a:t>«</a:t>
            </a:r>
            <a:r>
              <a:rPr lang="ru-RU" dirty="0" err="1"/>
              <a:t>Адамская</a:t>
            </a:r>
            <a:r>
              <a:rPr lang="ru-RU" dirty="0"/>
              <a:t> средняя общеобразовательная школа» (МОУ «</a:t>
            </a:r>
            <a:r>
              <a:rPr lang="ru-RU" dirty="0" err="1"/>
              <a:t>Адамская</a:t>
            </a:r>
            <a:r>
              <a:rPr lang="ru-RU" dirty="0"/>
              <a:t> СОШ»)</a:t>
            </a:r>
          </a:p>
          <a:p>
            <a:pPr lvl="1"/>
            <a:r>
              <a:rPr lang="ru-RU" dirty="0"/>
              <a:t>«</a:t>
            </a:r>
            <a:r>
              <a:rPr lang="ru-RU" dirty="0" err="1"/>
              <a:t>Кожильская</a:t>
            </a:r>
            <a:r>
              <a:rPr lang="ru-RU" dirty="0"/>
              <a:t> средняя общеобразовательная школа сельскохозяйственного направления» (МКОУ «</a:t>
            </a:r>
            <a:r>
              <a:rPr lang="ru-RU" dirty="0" err="1"/>
              <a:t>Кожильская</a:t>
            </a:r>
            <a:r>
              <a:rPr lang="ru-RU" dirty="0"/>
              <a:t> СОШ с/х-ого направления»)</a:t>
            </a:r>
          </a:p>
          <a:p>
            <a:pPr lvl="1"/>
            <a:r>
              <a:rPr lang="ru-RU" dirty="0"/>
              <a:t>Муниципальное казённое общеобразовательное учреждение «</a:t>
            </a:r>
            <a:r>
              <a:rPr lang="ru-RU" dirty="0" err="1"/>
              <a:t>Люмская</a:t>
            </a:r>
            <a:r>
              <a:rPr lang="ru-RU" dirty="0"/>
              <a:t> начальная школа-детский сад» (МКОУ «</a:t>
            </a:r>
            <a:r>
              <a:rPr lang="ru-RU" dirty="0" err="1"/>
              <a:t>Люмская</a:t>
            </a:r>
            <a:r>
              <a:rPr lang="ru-RU" dirty="0"/>
              <a:t> НШДС»)</a:t>
            </a:r>
          </a:p>
          <a:p>
            <a:pPr lvl="1"/>
            <a:r>
              <a:rPr lang="ru-RU" dirty="0"/>
              <a:t>Муниципальное общеобразовательное учреждение «</a:t>
            </a:r>
            <a:r>
              <a:rPr lang="ru-RU" dirty="0" err="1"/>
              <a:t>Трубашурская</a:t>
            </a:r>
            <a:r>
              <a:rPr lang="ru-RU" dirty="0"/>
              <a:t> начальная школа-детский сад» (МОУ «</a:t>
            </a:r>
            <a:r>
              <a:rPr lang="ru-RU" dirty="0" err="1"/>
              <a:t>Трубашурская</a:t>
            </a:r>
            <a:r>
              <a:rPr lang="ru-RU" dirty="0"/>
              <a:t>  НШДС»)</a:t>
            </a:r>
          </a:p>
          <a:p>
            <a:pPr lvl="1"/>
            <a:r>
              <a:rPr lang="ru-RU" dirty="0"/>
              <a:t>Муниципальное общеобразовательное учреждение «</a:t>
            </a:r>
            <a:r>
              <a:rPr lang="ru-RU" dirty="0" err="1"/>
              <a:t>Золотаревская</a:t>
            </a:r>
            <a:r>
              <a:rPr lang="ru-RU" dirty="0"/>
              <a:t> начальная школа-детский сад» (МОУ «</a:t>
            </a:r>
            <a:r>
              <a:rPr lang="ru-RU" dirty="0" err="1"/>
              <a:t>Золотаревская</a:t>
            </a:r>
            <a:r>
              <a:rPr lang="ru-RU" dirty="0"/>
              <a:t> НШДС»)</a:t>
            </a:r>
          </a:p>
          <a:p>
            <a:pPr lvl="1"/>
            <a:r>
              <a:rPr lang="ru-RU" dirty="0"/>
              <a:t>Муниципальное общеобразовательное учреждение «</a:t>
            </a:r>
            <a:r>
              <a:rPr lang="ru-RU" dirty="0" err="1"/>
              <a:t>Гулековская</a:t>
            </a:r>
            <a:r>
              <a:rPr lang="ru-RU" dirty="0"/>
              <a:t> начальная школа-детский сад» (МОУ «</a:t>
            </a:r>
            <a:r>
              <a:rPr lang="ru-RU" dirty="0" err="1"/>
              <a:t>Гулековская</a:t>
            </a:r>
            <a:r>
              <a:rPr lang="ru-RU" dirty="0"/>
              <a:t> НШДС»)</a:t>
            </a:r>
          </a:p>
          <a:p>
            <a:pPr lvl="1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1356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317686844"/>
              </p:ext>
            </p:extLst>
          </p:nvPr>
        </p:nvGraphicFramePr>
        <p:xfrm>
          <a:off x="179512" y="1719262"/>
          <a:ext cx="8784976" cy="49500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Итоги оценки организаций </a:t>
            </a:r>
          </a:p>
        </p:txBody>
      </p:sp>
    </p:spTree>
    <p:extLst>
      <p:ext uri="{BB962C8B-B14F-4D97-AF65-F5344CB8AC3E}">
        <p14:creationId xmlns:p14="http://schemas.microsoft.com/office/powerpoint/2010/main" xmlns="" val="2404735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72</TotalTime>
  <Words>486</Words>
  <Application>Microsoft Office PowerPoint</Application>
  <PresentationFormat>Экран (4:3)</PresentationFormat>
  <Paragraphs>37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Сетка</vt:lpstr>
      <vt:lpstr>Отчет  по независимой оценке качества  условий осуществления образовательной деятельности образовательными организациями, расположенными  в муниципальном образовании «Глазовский район» </vt:lpstr>
      <vt:lpstr>Слайд 2</vt:lpstr>
      <vt:lpstr>Слайд 3</vt:lpstr>
      <vt:lpstr>КРИТЕРИЙ 1. ОТКРЫТОСТЬ И ДОСТУПНОСТЬ ИНФОРМАЦИИ ОБ ОРГАНИЗАЦИЯХ ОБРАЗОВАНИЯ</vt:lpstr>
      <vt:lpstr>КРИТЕРИЙ 2. КОМФОРТНОСТЬ УСЛОВИЙ ПРЕДОСТАВЛЕНИЯ УСЛУГ</vt:lpstr>
      <vt:lpstr>КРИТЕРИЙ 3. ДОСТУПНОСТЬ УСЛУГ ДЛЯ ИНВАЛИДОВ</vt:lpstr>
      <vt:lpstr>КРИТЕРИЙ 4. ДОБРОЖЕЛАТЕЛЬНОСТЬ, ВЕЖЛИВОСТЬ РАБОТНИКОВ ОРГАНИЗАЦИИ</vt:lpstr>
      <vt:lpstr>КРИТЕРИЙ 5. УДОВЛЕТВОРЕННОСТЬ УСЛОВИЯМИ ОКАЗАНИЯ УСЛУГ</vt:lpstr>
      <vt:lpstr>Итоги оценки организаций </vt:lpstr>
      <vt:lpstr>Основные выводы по результатам независимой оценки</vt:lpstr>
      <vt:lpstr>Предложения по совершенствованию деятельности организаций сферы образования с учетом показателей независимой оценки качества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 по независимой оценке качества  условий осуществления образовательной деятельности образовательными организациями, расположенными  в муниципальном образовании «Глазовский район»</dc:title>
  <dc:creator>Воробьева Софья Михайловна</dc:creator>
  <cp:lastModifiedBy>Rimma</cp:lastModifiedBy>
  <cp:revision>5</cp:revision>
  <dcterms:created xsi:type="dcterms:W3CDTF">2021-06-09T05:24:39Z</dcterms:created>
  <dcterms:modified xsi:type="dcterms:W3CDTF">2021-06-09T09:34:43Z</dcterms:modified>
</cp:coreProperties>
</file>