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E"/>
    <a:srgbClr val="6600FF"/>
    <a:srgbClr val="FF99FF"/>
    <a:srgbClr val="E7F2E9"/>
    <a:srgbClr val="9933FF"/>
    <a:srgbClr val="CBE4D0"/>
    <a:srgbClr val="FF9933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8168" autoAdjust="0"/>
  </p:normalViewPr>
  <p:slideViewPr>
    <p:cSldViewPr>
      <p:cViewPr varScale="1">
        <p:scale>
          <a:sx n="105" d="100"/>
          <a:sy n="105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7;&#1072;&#1088;&#1079;&#1080;&#1085;&#1089;&#1082;&#1086;&#1077;\&#1044;&#1080;&#1072;&#1075;&#1088;&#1072;&#1084;&#1084;&#1099;%20&#1082;%20&#1089;&#1083;&#1072;&#1081;&#1076;&#1072;&#1084;%20&#1055;&#1072;&#1088;&#1079;&#1080;&#1085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7;&#1072;&#1088;&#1079;&#1080;&#1085;&#1089;&#1082;&#1086;&#1077;\&#1044;&#1080;&#1072;&#1075;&#1088;&#1072;&#1084;&#1084;&#1099;%20&#1082;%20&#1089;&#1083;&#1072;&#1081;&#1076;&#1072;&#1084;%20&#1055;&#1072;&#1088;&#1079;&#1080;&#1085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0"/>
              <c:layout>
                <c:manualLayout>
                  <c:x val="-9.39942430871781E-3"/>
                  <c:y val="3.18542347115221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4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2149.1999999999998</c:v>
                </c:pt>
                <c:pt idx="1">
                  <c:v>348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2"/>
              <c:layout>
                <c:manualLayout>
                  <c:x val="1.7686661219329824E-2"/>
                  <c:y val="0.21460186123288338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327</c:v>
                </c:pt>
                <c:pt idx="1">
                  <c:v>1562.1</c:v>
                </c:pt>
                <c:pt idx="2">
                  <c:v>20</c:v>
                </c:pt>
                <c:pt idx="3">
                  <c:v>474.5</c:v>
                </c:pt>
                <c:pt idx="4">
                  <c:v>120.6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528416887001165"/>
          <c:y val="4.3488042211577066E-2"/>
          <c:w val="0.30553790363609734"/>
          <c:h val="0.92793048517608279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Парзинское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9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Парзинское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№61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Парзинское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Парзинское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2 497,2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2 504,2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7,0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Парзинское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2 149,2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348,0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2 497,2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899342"/>
              </p:ext>
            </p:extLst>
          </p:nvPr>
        </p:nvGraphicFramePr>
        <p:xfrm>
          <a:off x="611560" y="1919287"/>
          <a:ext cx="8102890" cy="3813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Парзинское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659575"/>
              </p:ext>
            </p:extLst>
          </p:nvPr>
        </p:nvGraphicFramePr>
        <p:xfrm>
          <a:off x="395536" y="1505680"/>
          <a:ext cx="8362702" cy="4875647"/>
        </p:xfrm>
        <a:graphic>
          <a:graphicData uri="http://schemas.openxmlformats.org/drawingml/2006/table">
            <a:tbl>
              <a:tblPr/>
              <a:tblGrid>
                <a:gridCol w="4774633"/>
                <a:gridCol w="1752567"/>
                <a:gridCol w="1835502"/>
              </a:tblGrid>
              <a:tr h="1712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818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112,0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124,0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104047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04047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219,0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191,0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Парзинское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2 246,9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en-US" sz="3600" b="1" u="sng" dirty="0" smtClean="0">
                <a:latin typeface="Georgia" pitchFamily="18" charset="0"/>
              </a:rPr>
              <a:t>2</a:t>
            </a:r>
            <a:r>
              <a:rPr kumimoji="1" lang="ru-RU" sz="3600" b="1" u="sng" dirty="0" smtClean="0">
                <a:latin typeface="Georgia" pitchFamily="18" charset="0"/>
              </a:rPr>
              <a:t> 149</a:t>
            </a:r>
            <a:r>
              <a:rPr kumimoji="1" lang="en-US" sz="3600" b="1" u="sng" dirty="0" smtClean="0">
                <a:latin typeface="Georgia" pitchFamily="18" charset="0"/>
              </a:rPr>
              <a:t>,</a:t>
            </a:r>
            <a:r>
              <a:rPr kumimoji="1" lang="ru-RU" sz="3600" b="1" u="sng" dirty="0" smtClean="0">
                <a:latin typeface="Georgia" pitchFamily="18" charset="0"/>
              </a:rPr>
              <a:t>2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kern="0" dirty="0" smtClean="0">
                <a:latin typeface="Georgia" pitchFamily="18" charset="0"/>
                <a:cs typeface="+mn-cs"/>
              </a:rPr>
              <a:t>1 582,9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1 687,4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101,6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474,5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45</a:t>
            </a:r>
            <a:r>
              <a:rPr kumimoji="1" lang="ru-RU" sz="2800" u="sng" kern="0" dirty="0" smtClean="0">
                <a:latin typeface="Georgia" pitchFamily="18" charset="0"/>
              </a:rPr>
              <a:t>7</a:t>
            </a:r>
            <a:r>
              <a:rPr kumimoji="1" lang="en-US" sz="2800" u="sng" kern="0" dirty="0" smtClean="0">
                <a:latin typeface="Georgia" pitchFamily="18" charset="0"/>
              </a:rPr>
              <a:t>,</a:t>
            </a:r>
            <a:r>
              <a:rPr kumimoji="1" lang="ru-RU" sz="2800" u="sng" kern="0" dirty="0" smtClean="0">
                <a:latin typeface="Georgia" pitchFamily="18" charset="0"/>
              </a:rPr>
              <a:t>9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Парзинское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2 504,2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уменьшение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4,94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3293208"/>
              </p:ext>
            </p:extLst>
          </p:nvPr>
        </p:nvGraphicFramePr>
        <p:xfrm>
          <a:off x="455710" y="1124744"/>
          <a:ext cx="8302528" cy="5111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Парзинское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061114"/>
              </p:ext>
            </p:extLst>
          </p:nvPr>
        </p:nvGraphicFramePr>
        <p:xfrm>
          <a:off x="505252" y="1340768"/>
          <a:ext cx="8174612" cy="5112569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99273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941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85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11085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11085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114710"/>
              </p:ext>
            </p:extLst>
          </p:nvPr>
        </p:nvGraphicFramePr>
        <p:xfrm>
          <a:off x="-108520" y="-646138"/>
          <a:ext cx="5740400" cy="714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3" name="Лист" r:id="rId3" imgW="2562157" imgH="1133565" progId="Excel.Sheet.8">
                  <p:embed/>
                </p:oleObj>
              </mc:Choice>
              <mc:Fallback>
                <p:oleObj name="Лист" r:id="rId3" imgW="2562157" imgH="113356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20" y="-646138"/>
                        <a:ext cx="5740400" cy="714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Парзинское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2 652,4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1 562,1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235,2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120,6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474,5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 smtClean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</a:t>
            </a:r>
            <a:r>
              <a:rPr kumimoji="1" lang="ru-RU" sz="2800" b="1" u="sng" dirty="0" smtClean="0">
                <a:latin typeface="Georgia" pitchFamily="18" charset="0"/>
              </a:rPr>
              <a:t>484,2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7499</TotalTime>
  <Words>501</Words>
  <Application>Microsoft Office PowerPoint</Application>
  <PresentationFormat>Экран (4:3)</PresentationFormat>
  <Paragraphs>100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«Парзинское» на 2020 год,  в тыс. руб.</vt:lpstr>
      <vt:lpstr>Структура доходов бюджета МО «Парзинское»  на 2020 год, тыс. руб. </vt:lpstr>
      <vt:lpstr>Прогноз собственных доходов бюджета МО «Парзинское», тыс.руб.</vt:lpstr>
      <vt:lpstr>Безвозмездные поступления в бюджет МО  «Парзинское» на 2019 и 2020 годы, тыс. руб.</vt:lpstr>
      <vt:lpstr>Структура расходов проекта бюджета МО «Парзинское» на 2020 год, тыс. руб. </vt:lpstr>
      <vt:lpstr>Социально-значимые расходы бюджета  МО «Парзинское» на 2020 год, тыс. руб.</vt:lpstr>
      <vt:lpstr>Прочие расходы бюджета  МО «Парзинское»,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358</cp:revision>
  <dcterms:created xsi:type="dcterms:W3CDTF">2013-12-04T13:25:11Z</dcterms:created>
  <dcterms:modified xsi:type="dcterms:W3CDTF">2019-12-11T10:59:21Z</dcterms:modified>
</cp:coreProperties>
</file>