
<file path=[Content_Types].xml><?xml version="1.0" encoding="utf-8"?>
<Types xmlns="http://schemas.openxmlformats.org/package/2006/content-types">
  <Default Extension="bin" ContentType="application/vnd.ms-office.activeX"/>
  <Default Extension="png" ContentType="image/png"/>
  <Default Extension="wmf" ContentType="image/x-wmf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85" r:id="rId2"/>
    <p:sldId id="287" r:id="rId3"/>
    <p:sldId id="288" r:id="rId4"/>
    <p:sldId id="289" r:id="rId5"/>
    <p:sldId id="274" r:id="rId6"/>
    <p:sldId id="267" r:id="rId7"/>
    <p:sldId id="280" r:id="rId8"/>
    <p:sldId id="270" r:id="rId9"/>
    <p:sldId id="271" r:id="rId10"/>
    <p:sldId id="27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  <a:srgbClr val="CBE4D0"/>
    <a:srgbClr val="E7F2E9"/>
    <a:srgbClr val="00BBFE"/>
    <a:srgbClr val="FF9933"/>
    <a:srgbClr val="FF99FF"/>
    <a:srgbClr val="6600FF"/>
    <a:srgbClr val="FFFFCC"/>
    <a:srgbClr val="5FB4CF"/>
    <a:srgbClr val="3965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72" autoAdjust="0"/>
    <p:restoredTop sz="98168" autoAdjust="0"/>
  </p:normalViewPr>
  <p:slideViewPr>
    <p:cSldViewPr>
      <p:cViewPr varScale="1">
        <p:scale>
          <a:sx n="90" d="100"/>
          <a:sy n="90" d="100"/>
        </p:scale>
        <p:origin x="-139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uran\_Documents\_&#1041;&#1102;&#1076;&#1078;&#1077;&#1090;&#1085;&#1080;&#1082;&#1080;\&#1041;&#1102;&#1076;&#1078;&#1077;&#1090;\&#1041;&#1102;&#1076;&#1078;&#1077;&#1090;%202020\&#1073;&#1102;&#1076;&#1078;&#1077;&#1090;%20&#1087;&#1086;&#1089;&#1077;&#1083;&#1077;&#1085;&#1080;&#1081;%202020-2022%20&#1075;&#1086;&#1076;&#1072;\&#1084;&#1086;%20&#1091;&#1088;&#1072;&#1082;&#1086;&#1074;&#1089;&#1082;&#1086;&#1077;\&#1044;&#1080;&#1072;&#1075;&#1088;&#1072;&#1084;&#1084;&#1099;%20&#1082;%20&#1089;&#1083;&#1072;&#1081;&#1076;&#1072;&#1084;%20&#1059;&#1088;&#1072;&#1082;&#1086;&#1074;&#1089;&#1082;&#1086;&#1077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2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1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1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6"/>
          <c:dLbls>
            <c:numFmt formatCode="General" sourceLinked="0"/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Лист1!$A$2:$A$3</c:f>
              <c:strCache>
                <c:ptCount val="2"/>
                <c:pt idx="0">
                  <c:v>Безвозмездные поступления</c:v>
                </c:pt>
                <c:pt idx="1">
                  <c:v>Налоговые и 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0.00</c:formatCode>
                <c:ptCount val="2"/>
                <c:pt idx="0">
                  <c:v>2997</c:v>
                </c:pt>
                <c:pt idx="1">
                  <c:v>440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Lbls>
            <c:numFmt formatCode="0.0%" sourceLinked="0"/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Лист2!$A$16:$A$20</c:f>
              <c:strCache>
                <c:ptCount val="5"/>
                <c:pt idx="0">
                  <c:v>Расходы на обеспечение безопасности</c:v>
                </c:pt>
                <c:pt idx="1">
                  <c:v>Общегосударственные вопросы</c:v>
                </c:pt>
                <c:pt idx="2">
                  <c:v>Расходы социальной направленности</c:v>
                </c:pt>
                <c:pt idx="3">
                  <c:v>Расходы на поддержку отдельных отраслей экономики</c:v>
                </c:pt>
                <c:pt idx="4">
                  <c:v>Жилищно-коммунальное хозяйство</c:v>
                </c:pt>
              </c:strCache>
            </c:strRef>
          </c:cat>
          <c:val>
            <c:numRef>
              <c:f>Лист2!$C$16:$C$20</c:f>
              <c:numCache>
                <c:formatCode>0.0</c:formatCode>
                <c:ptCount val="5"/>
                <c:pt idx="0">
                  <c:v>444.2</c:v>
                </c:pt>
                <c:pt idx="1">
                  <c:v>1693.6</c:v>
                </c:pt>
                <c:pt idx="2">
                  <c:v>80</c:v>
                </c:pt>
                <c:pt idx="3">
                  <c:v>1197.0999999999999</c:v>
                </c:pt>
                <c:pt idx="4">
                  <c:v>52.1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62DAF3-BC91-475C-AE33-C058EAB77764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00483-6873-4D95-9A9D-40DF65C17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394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2E2C1B-31CE-4186-99A5-20931DDA763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3429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2E2C1B-31CE-4186-99A5-20931DDA763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342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ru-RU" sz="2400">
                <a:latin typeface="Tahoma" pitchFamily="34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sp>
        <p:nvSpPr>
          <p:cNvPr id="1116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FF3BF-C986-494C-B8B6-41ACF21B79CB}" type="datetimeFigureOut">
              <a:rPr lang="ru-RU"/>
              <a:pPr>
                <a:defRPr/>
              </a:pPr>
              <a:t>24.12.2020</a:t>
            </a:fld>
            <a:endParaRPr lang="ru-RU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280AA-B91B-423E-A90E-1C74CA937E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7227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F500D0-481F-4711-B3F3-EFBAD34B273A}" type="datetimeFigureOut">
              <a:rPr lang="ru-RU"/>
              <a:pPr>
                <a:defRPr/>
              </a:pPr>
              <a:t>24.12.2020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10BC3-3A63-4B97-B20B-C190F36541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97438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0C213-7050-43B2-B700-5CE78E9898A7}" type="datetimeFigureOut">
              <a:rPr lang="ru-RU"/>
              <a:pPr>
                <a:defRPr/>
              </a:pPr>
              <a:t>24.12.2020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CEDC10-003C-4BCD-A10A-6940BFB941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77067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C4818-5BB1-4238-824E-968A61978BC8}" type="datetimeFigureOut">
              <a:rPr lang="ru-RU"/>
              <a:pPr>
                <a:defRPr/>
              </a:pPr>
              <a:t>24.12.2020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9502B-C9AD-4925-BA82-F6E04A45D9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43165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0B412-FAA1-4D9E-998B-EE7ED2E1782B}" type="datetimeFigureOut">
              <a:rPr lang="ru-RU"/>
              <a:pPr>
                <a:defRPr/>
              </a:pPr>
              <a:t>24.12.2020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D4D651-AEA8-468D-92EC-1DFF32E56B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85304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09929-1161-406C-89F3-1C083A5C3F0A}" type="datetimeFigureOut">
              <a:rPr lang="ru-RU"/>
              <a:pPr>
                <a:defRPr/>
              </a:pPr>
              <a:t>24.12.2020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5F433-3CD2-42F9-BDBD-577EDCA554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12319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82199F-4B1A-416B-8F19-300838F084F8}" type="datetimeFigureOut">
              <a:rPr lang="ru-RU"/>
              <a:pPr>
                <a:defRPr/>
              </a:pPr>
              <a:t>24.12.2020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BDC6A-FC93-43F3-AC9A-CC8C8D1003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90026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C7126F-E70F-44B3-9C33-FAF2ABD8D441}" type="datetimeFigureOut">
              <a:rPr lang="ru-RU"/>
              <a:pPr>
                <a:defRPr/>
              </a:pPr>
              <a:t>24.12.2020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5FC1B4-D1A7-4FE5-95C7-B1D3A8B846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94996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7A432-7B4A-4814-AD04-DCE0D66CBD68}" type="datetimeFigureOut">
              <a:rPr lang="ru-RU"/>
              <a:pPr>
                <a:defRPr/>
              </a:pPr>
              <a:t>24.12.2020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590E4A-B140-47DC-AC92-38D237DC12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60697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7A9C7-ACA0-4D7E-A9FC-9E760CED0010}" type="datetimeFigureOut">
              <a:rPr lang="ru-RU"/>
              <a:pPr>
                <a:defRPr/>
              </a:pPr>
              <a:t>24.12.2020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28736B-C60A-4CAB-8426-57EDAD0AE6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59878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C04F5-3A6E-44CF-AD92-C9A24251D902}" type="datetimeFigureOut">
              <a:rPr lang="ru-RU"/>
              <a:pPr>
                <a:defRPr/>
              </a:pPr>
              <a:t>24.12.2020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F9BAC-97E1-421F-B9CD-C7333EB5A8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19619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8007B-9AA2-4AAC-B034-44CFBD5217CC}" type="datetimeFigureOut">
              <a:rPr lang="ru-RU"/>
              <a:pPr>
                <a:defRPr/>
              </a:pPr>
              <a:t>24.12.2020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A3EEBE-6E3F-4843-B899-DAA7D2F7A8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2171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05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bg2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861EA33E-18AD-4B64-A1BC-788B8D494ADF}" type="datetimeFigureOut">
              <a:rPr lang="ru-RU"/>
              <a:pPr>
                <a:defRPr/>
              </a:pPr>
              <a:t>24.12.2020</a:t>
            </a:fld>
            <a:endParaRPr lang="ru-RU"/>
          </a:p>
        </p:txBody>
      </p:sp>
      <p:sp>
        <p:nvSpPr>
          <p:cNvPr id="1105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bg2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05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bg2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81F5C47E-4C81-4539-A787-745A496F6C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ru-RU" sz="2400">
                <a:latin typeface="Tahoma" pitchFamily="34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png"/><Relationship Id="rId5" Type="http://schemas.openxmlformats.org/officeDocument/2006/relationships/image" Target="../media/image4.emf"/><Relationship Id="rId4" Type="http://schemas.openxmlformats.org/officeDocument/2006/relationships/oleObject" Target="../embeddings/_____Microsoft_Excel_97-20031.xls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758238" y="6093296"/>
            <a:ext cx="385762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10465" y="1124744"/>
            <a:ext cx="850671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>Бюджет муниципального образования </a:t>
            </a:r>
            <a:r>
              <a:rPr lang="ru-RU" sz="5400" b="1" dirty="0" smtClean="0">
                <a:solidFill>
                  <a:schemeClr val="tx2"/>
                </a:solidFill>
                <a:latin typeface="Georgia" pitchFamily="18" charset="0"/>
              </a:rPr>
              <a:t>«</a:t>
            </a:r>
            <a:r>
              <a:rPr lang="ru-RU" sz="5400" b="1" dirty="0" err="1" smtClean="0">
                <a:solidFill>
                  <a:schemeClr val="tx2"/>
                </a:solidFill>
                <a:latin typeface="Georgia" pitchFamily="18" charset="0"/>
              </a:rPr>
              <a:t>Ураковское</a:t>
            </a:r>
            <a:r>
              <a:rPr lang="ru-RU" sz="5400" b="1" dirty="0" smtClean="0">
                <a:solidFill>
                  <a:schemeClr val="tx2"/>
                </a:solidFill>
                <a:latin typeface="Georgia" pitchFamily="18" charset="0"/>
              </a:rPr>
              <a:t>» </a:t>
            </a: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/>
            </a:r>
            <a:br>
              <a:rPr lang="ru-RU" sz="5400" b="1" dirty="0">
                <a:solidFill>
                  <a:schemeClr val="tx2"/>
                </a:solidFill>
                <a:latin typeface="Georgia" pitchFamily="18" charset="0"/>
              </a:rPr>
            </a:b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>на </a:t>
            </a:r>
            <a:r>
              <a:rPr lang="ru-RU" sz="5400" b="1" dirty="0" smtClean="0">
                <a:solidFill>
                  <a:schemeClr val="tx2"/>
                </a:solidFill>
                <a:latin typeface="Georgia" pitchFamily="18" charset="0"/>
              </a:rPr>
              <a:t>2021 </a:t>
            </a: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>год</a:t>
            </a:r>
            <a:endParaRPr lang="ru-RU" sz="54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7426" name="SapphireHiddenControl" r:id="rId2" imgW="6095880" imgH="4067280"/>
        </mc:Choice>
        <mc:Fallback>
          <p:control name="SapphireHiddenControl" r:id="rId2" imgW="6095880" imgH="4067280">
            <p:pic>
              <p:nvPicPr>
                <p:cNvPr id="0" name="SapphireHiddenControl" hidden="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96000" cy="40671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41912874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900113" y="1341438"/>
            <a:ext cx="7502525" cy="3671887"/>
          </a:xfrm>
        </p:spPr>
        <p:txBody>
          <a:bodyPr/>
          <a:lstStyle/>
          <a:p>
            <a:pPr algn="ctr" eaLnBrk="1" hangingPunct="1"/>
            <a:r>
              <a:rPr lang="ru-RU" sz="10000" smtClean="0">
                <a:latin typeface="Georgia" pitchFamily="18" charset="0"/>
              </a:rPr>
              <a:t>Спасибо за внимание!</a:t>
            </a:r>
          </a:p>
        </p:txBody>
      </p:sp>
      <p:pic>
        <p:nvPicPr>
          <p:cNvPr id="1638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250825" y="288080"/>
            <a:ext cx="8507413" cy="1116037"/>
          </a:xfrm>
        </p:spPr>
        <p:txBody>
          <a:bodyPr/>
          <a:lstStyle/>
          <a:p>
            <a:r>
              <a:rPr lang="ru-RU" sz="2000" b="1" dirty="0">
                <a:latin typeface="Georgia" pitchFamily="18" charset="0"/>
              </a:rPr>
              <a:t>В основу формирования </a:t>
            </a:r>
            <a:r>
              <a:rPr lang="ru-RU" sz="2000" b="1" dirty="0" smtClean="0">
                <a:latin typeface="Georgia" pitchFamily="18" charset="0"/>
              </a:rPr>
              <a:t>бюджета </a:t>
            </a:r>
            <a:r>
              <a:rPr lang="ru-RU" sz="2000" b="1" dirty="0">
                <a:latin typeface="Georgia" pitchFamily="18" charset="0"/>
              </a:rPr>
              <a:t>положены следующие программные документы и нормативные правовые акты </a:t>
            </a:r>
            <a:r>
              <a:rPr lang="ru-RU" sz="2000" b="1" dirty="0" smtClean="0">
                <a:latin typeface="Georgia" pitchFamily="18" charset="0"/>
              </a:rPr>
              <a:t>РФ </a:t>
            </a:r>
            <a:r>
              <a:rPr lang="ru-RU" sz="2000" b="1" dirty="0">
                <a:latin typeface="Georgia" pitchFamily="18" charset="0"/>
              </a:rPr>
              <a:t>и </a:t>
            </a:r>
            <a:r>
              <a:rPr lang="ru-RU" sz="2000" b="1" dirty="0" smtClean="0">
                <a:latin typeface="Georgia" pitchFamily="18" charset="0"/>
              </a:rPr>
              <a:t>УР:</a:t>
            </a:r>
            <a:endParaRPr lang="ru-RU" sz="1800" b="1" dirty="0">
              <a:latin typeface="Georgia" pitchFamily="18" charset="0"/>
            </a:endParaRPr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>
          <a:xfrm>
            <a:off x="261294" y="1268760"/>
            <a:ext cx="8496944" cy="5036286"/>
          </a:xfrm>
        </p:spPr>
        <p:txBody>
          <a:bodyPr/>
          <a:lstStyle/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- Послание Президента Российской Федерации Федеральному Собранию Российской Федерации от 15 января 2020 года;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- Федеральный закон от 6 октября 1999 года № 184-ФЗ «Об общих принципах организации законодательных (представительных) и исполнительных органов государственной власти Российской Федерации»;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- Федеральный закон от 6 октября 2003 года № 131-ФЗ «Об общих принципах организации местного самоуправления в Российской Федерации»;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- Указы Президента Российской Федерации от 7 мая 2012 года №596-606, от 1 июня 2012 года №761, от 28 декабря 2012 года №1688 (далее – Указы Президента Российской Федерации от 7 мая 2012 года);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-Указ Президента Российской Федерации от 7 мая 2018 года № 204 «О национальных целях и стратегических задачах развития Российской Федерации на период до 2024 года» (далее – Указ Президента Российской Федерации от 7 мая 2018 года № 204);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- Закон Удмуртской Республики от 21 ноября 2006 года № 52-РЗ «О регулировании межбюджетных отношений в Удмуртской Республике»;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-Постановление Администрации муниципального образования «</a:t>
            </a:r>
            <a:r>
              <a:rPr lang="ru-RU" sz="1300" dirty="0" err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Глазовский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 район» от 29 октября 2020 года № 1.115.1 «Об основных направлениях бюджетной и налоговой политики муниципального образования «</a:t>
            </a:r>
            <a:r>
              <a:rPr lang="ru-RU" sz="1300" dirty="0" err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Глазовский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 район» на 2021 год и на плановый период 2022 и 2023 годов»;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-Постановление Администрации муниципального образования «</a:t>
            </a:r>
            <a:r>
              <a:rPr lang="ru-RU" sz="1300" dirty="0" err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Ураковское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» от 06 ноября 2020 года № 34 «Об одобрении Прогноза социально-экономического развития муниципального образования «</a:t>
            </a:r>
            <a:r>
              <a:rPr lang="ru-RU" sz="1300" dirty="0" err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Ураковское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» на 2021 год и плановый период 2022 и 2023 годов»</a:t>
            </a:r>
          </a:p>
          <a:p>
            <a:pPr marL="250825" indent="-250825" algn="just">
              <a:buFont typeface="Wingdings" pitchFamily="2" charset="2"/>
              <a:buChar char="v"/>
            </a:pPr>
            <a:endParaRPr lang="ru-RU" sz="1300" dirty="0">
              <a:solidFill>
                <a:schemeClr val="tx2">
                  <a:lumMod val="75000"/>
                </a:schemeClr>
              </a:solidFill>
              <a:latin typeface="Georgia" panose="02040502050405020303" pitchFamily="18" charset="0"/>
              <a:cs typeface="Arial" pitchFamily="34" charset="0"/>
            </a:endParaRPr>
          </a:p>
        </p:txBody>
      </p:sp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758238" y="6093296"/>
            <a:ext cx="385762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38622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395288" y="404813"/>
            <a:ext cx="8001000" cy="838200"/>
          </a:xfrm>
        </p:spPr>
        <p:txBody>
          <a:bodyPr/>
          <a:lstStyle/>
          <a:p>
            <a:pPr algn="ctr" eaLnBrk="1" hangingPunct="1"/>
            <a:r>
              <a:rPr lang="ru-RU" sz="3200" b="1" dirty="0" smtClean="0">
                <a:latin typeface="Georgia" pitchFamily="18" charset="0"/>
              </a:rPr>
              <a:t>Основные параметры бюджета МО «</a:t>
            </a:r>
            <a:r>
              <a:rPr lang="ru-RU" sz="3200" b="1" dirty="0" err="1" smtClean="0">
                <a:latin typeface="Georgia" pitchFamily="18" charset="0"/>
              </a:rPr>
              <a:t>Ураковское</a:t>
            </a:r>
            <a:r>
              <a:rPr lang="ru-RU" sz="3200" b="1" dirty="0" smtClean="0">
                <a:latin typeface="Georgia" pitchFamily="18" charset="0"/>
              </a:rPr>
              <a:t>» на 2021 год, </a:t>
            </a:r>
            <a:br>
              <a:rPr lang="ru-RU" sz="3200" b="1" dirty="0" smtClean="0">
                <a:latin typeface="Georgia" pitchFamily="18" charset="0"/>
              </a:rPr>
            </a:br>
            <a:r>
              <a:rPr lang="ru-RU" sz="3200" b="1" dirty="0" smtClean="0">
                <a:latin typeface="Georgia" pitchFamily="18" charset="0"/>
              </a:rPr>
              <a:t>в тыс. руб.</a:t>
            </a:r>
          </a:p>
        </p:txBody>
      </p:sp>
      <p:pic>
        <p:nvPicPr>
          <p:cNvPr id="923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093296"/>
            <a:ext cx="431402" cy="288032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5" name="Блок-схема: данные 4"/>
          <p:cNvSpPr/>
          <p:nvPr/>
        </p:nvSpPr>
        <p:spPr bwMode="auto">
          <a:xfrm>
            <a:off x="467544" y="2880646"/>
            <a:ext cx="2520000" cy="1080000"/>
          </a:xfrm>
          <a:prstGeom prst="flowChartInputOutp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sx="1000" sy="1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1439" y="2991889"/>
            <a:ext cx="1800200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2200" b="1" dirty="0">
                <a:latin typeface="Georgia" pitchFamily="18" charset="0"/>
              </a:rPr>
              <a:t>ДОХОДЫ</a:t>
            </a:r>
          </a:p>
          <a:p>
            <a:pPr algn="ctr"/>
            <a:r>
              <a:rPr lang="ru-RU" sz="2200" b="1" dirty="0" smtClean="0">
                <a:solidFill>
                  <a:srgbClr val="FF0000"/>
                </a:solidFill>
                <a:latin typeface="Georgia" pitchFamily="18" charset="0"/>
              </a:rPr>
              <a:t>3437,0</a:t>
            </a:r>
            <a:endParaRPr lang="ru-RU" sz="22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9" name="Блок-схема: данные 8"/>
          <p:cNvSpPr/>
          <p:nvPr/>
        </p:nvSpPr>
        <p:spPr bwMode="auto">
          <a:xfrm>
            <a:off x="6098303" y="4522975"/>
            <a:ext cx="2520000" cy="1080000"/>
          </a:xfrm>
          <a:prstGeom prst="flowChartInputOutp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sx="1000" sy="1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02361" y="4675783"/>
            <a:ext cx="1800200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2200" b="1" dirty="0" smtClean="0">
                <a:latin typeface="Georgia" pitchFamily="18" charset="0"/>
              </a:rPr>
              <a:t>РАСХОДЫ</a:t>
            </a:r>
            <a:endParaRPr lang="ru-RU" sz="2200" b="1" dirty="0">
              <a:latin typeface="Georgia" pitchFamily="18" charset="0"/>
            </a:endParaRPr>
          </a:p>
          <a:p>
            <a:pPr algn="ctr"/>
            <a:r>
              <a:rPr lang="ru-RU" sz="2200" b="1" dirty="0" smtClean="0">
                <a:solidFill>
                  <a:srgbClr val="FF0000"/>
                </a:solidFill>
                <a:latin typeface="Georgia" pitchFamily="18" charset="0"/>
              </a:rPr>
              <a:t>3467</a:t>
            </a:r>
            <a:endParaRPr lang="ru-RU" sz="22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 rot="1320000">
            <a:off x="2580142" y="4214231"/>
            <a:ext cx="3939016" cy="516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12" name="Равнобедренный треугольник 11"/>
          <p:cNvSpPr/>
          <p:nvPr/>
        </p:nvSpPr>
        <p:spPr bwMode="auto">
          <a:xfrm>
            <a:off x="3652463" y="4240047"/>
            <a:ext cx="1827931" cy="1821787"/>
          </a:xfrm>
          <a:prstGeom prst="triangl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66462" y="5364806"/>
            <a:ext cx="18111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30,0 </a:t>
            </a:r>
            <a:r>
              <a:rPr lang="ru-RU" sz="2000" b="1" dirty="0" smtClean="0">
                <a:latin typeface="Georgia" pitchFamily="18" charset="0"/>
              </a:rPr>
              <a:t>ДЕФИЦИТ </a:t>
            </a:r>
          </a:p>
        </p:txBody>
      </p:sp>
    </p:spTree>
    <p:extLst>
      <p:ext uri="{BB962C8B-B14F-4D97-AF65-F5344CB8AC3E}">
        <p14:creationId xmlns:p14="http://schemas.microsoft.com/office/powerpoint/2010/main" val="18009703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5613" y="285749"/>
            <a:ext cx="8223250" cy="752476"/>
          </a:xfrm>
        </p:spPr>
        <p:txBody>
          <a:bodyPr/>
          <a:lstStyle/>
          <a:p>
            <a:pPr eaLnBrk="1" hangingPunct="1"/>
            <a:r>
              <a:rPr lang="ru-RU" sz="2200" b="1" dirty="0" smtClean="0">
                <a:latin typeface="Georgia" pitchFamily="18" charset="0"/>
              </a:rPr>
              <a:t>Структура доходов бюджета МО «</a:t>
            </a:r>
            <a:r>
              <a:rPr lang="ru-RU" sz="2400" b="1" dirty="0" err="1" smtClean="0">
                <a:latin typeface="Georgia" pitchFamily="18" charset="0"/>
              </a:rPr>
              <a:t>Ураковское</a:t>
            </a:r>
            <a:r>
              <a:rPr lang="ru-RU" sz="2200" b="1" dirty="0" smtClean="0">
                <a:latin typeface="Georgia" pitchFamily="18" charset="0"/>
              </a:rPr>
              <a:t>» </a:t>
            </a:r>
            <a:br>
              <a:rPr lang="ru-RU" sz="2200" b="1" dirty="0" smtClean="0">
                <a:latin typeface="Georgia" pitchFamily="18" charset="0"/>
              </a:rPr>
            </a:br>
            <a:r>
              <a:rPr lang="ru-RU" sz="2200" b="1" dirty="0" smtClean="0">
                <a:latin typeface="Georgia" pitchFamily="18" charset="0"/>
              </a:rPr>
              <a:t>на 2019 год, тыс. руб.</a:t>
            </a:r>
            <a:br>
              <a:rPr lang="ru-RU" sz="2200" b="1" dirty="0" smtClean="0">
                <a:latin typeface="Georgia" pitchFamily="18" charset="0"/>
              </a:rPr>
            </a:br>
            <a:endParaRPr lang="ru-RU" sz="2200" b="1" dirty="0" smtClean="0">
              <a:latin typeface="Georgia" pitchFamily="18" charset="0"/>
            </a:endParaRPr>
          </a:p>
        </p:txBody>
      </p:sp>
      <p:pic>
        <p:nvPicPr>
          <p:cNvPr id="1024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 bwMode="auto">
          <a:xfrm>
            <a:off x="451212" y="1167258"/>
            <a:ext cx="2258467" cy="103760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kumimoji="1" lang="ru-RU" sz="2000" kern="0" dirty="0" smtClean="0">
                <a:solidFill>
                  <a:srgbClr val="FF0000"/>
                </a:solidFill>
                <a:latin typeface="Georgia" pitchFamily="18" charset="0"/>
                <a:cs typeface="+mn-cs"/>
              </a:rPr>
              <a:t>Безвозмездные</a:t>
            </a:r>
            <a:endParaRPr kumimoji="1" lang="ru-RU" sz="2000" kern="0" dirty="0">
              <a:solidFill>
                <a:srgbClr val="FF0000"/>
              </a:solidFill>
              <a:latin typeface="Georgia" pitchFamily="18" charset="0"/>
              <a:cs typeface="+mn-cs"/>
            </a:endParaRPr>
          </a:p>
          <a:p>
            <a:pPr>
              <a:defRPr/>
            </a:pPr>
            <a:r>
              <a:rPr kumimoji="1" lang="ru-RU" sz="2000" u="sng" kern="0" dirty="0">
                <a:solidFill>
                  <a:srgbClr val="FF0000"/>
                </a:solidFill>
                <a:latin typeface="Georgia" pitchFamily="18" charset="0"/>
                <a:cs typeface="+mn-cs"/>
              </a:rPr>
              <a:t>поступления </a:t>
            </a:r>
          </a:p>
          <a:p>
            <a:pPr>
              <a:defRPr/>
            </a:pPr>
            <a:r>
              <a:rPr kumimoji="1" lang="ru-RU" b="1" u="sng" kern="0" dirty="0" smtClean="0">
                <a:solidFill>
                  <a:srgbClr val="FF0000"/>
                </a:solidFill>
                <a:latin typeface="Georgia" pitchFamily="18" charset="0"/>
                <a:cs typeface="+mn-cs"/>
              </a:rPr>
              <a:t>2997,0</a:t>
            </a:r>
            <a:endParaRPr kumimoji="1" lang="ru-RU" b="1" u="sng" kern="0" dirty="0">
              <a:solidFill>
                <a:srgbClr val="FF0000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6300192" y="1182006"/>
            <a:ext cx="2435922" cy="9508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>
                <a:solidFill>
                  <a:schemeClr val="accent5"/>
                </a:solidFill>
                <a:latin typeface="Georgia" pitchFamily="18" charset="0"/>
                <a:cs typeface="+mn-cs"/>
              </a:rPr>
              <a:t>Налоговые и </a:t>
            </a:r>
            <a:endParaRPr kumimoji="1" lang="ru-RU" kern="0" dirty="0" smtClean="0">
              <a:solidFill>
                <a:schemeClr val="accent5"/>
              </a:solidFill>
              <a:latin typeface="Georgia" pitchFamily="18" charset="0"/>
              <a:cs typeface="+mn-cs"/>
            </a:endParaRPr>
          </a:p>
          <a:p>
            <a:pPr algn="r">
              <a:defRPr/>
            </a:pPr>
            <a:r>
              <a:rPr kumimoji="1" lang="ru-RU" kern="0" dirty="0" smtClean="0">
                <a:solidFill>
                  <a:schemeClr val="accent5"/>
                </a:solidFill>
                <a:latin typeface="Georgia" pitchFamily="18" charset="0"/>
                <a:cs typeface="+mn-cs"/>
              </a:rPr>
              <a:t>неналоговые </a:t>
            </a:r>
            <a:r>
              <a:rPr kumimoji="1" lang="ru-RU" kern="0" dirty="0">
                <a:solidFill>
                  <a:schemeClr val="accent5"/>
                </a:solidFill>
                <a:latin typeface="Georgia" pitchFamily="18" charset="0"/>
                <a:cs typeface="+mn-cs"/>
              </a:rPr>
              <a:t>доходы </a:t>
            </a:r>
          </a:p>
          <a:p>
            <a:pPr algn="r">
              <a:defRPr/>
            </a:pPr>
            <a:r>
              <a:rPr kumimoji="1" lang="ru-RU" b="1" u="sng" kern="0" dirty="0" smtClean="0">
                <a:solidFill>
                  <a:schemeClr val="accent5"/>
                </a:solidFill>
                <a:latin typeface="Georgia" pitchFamily="18" charset="0"/>
                <a:cs typeface="+mn-cs"/>
              </a:rPr>
              <a:t>440,0</a:t>
            </a:r>
            <a:endParaRPr kumimoji="1" lang="ru-RU" b="1" u="sng" kern="0" dirty="0">
              <a:solidFill>
                <a:schemeClr val="accent5"/>
              </a:solidFill>
              <a:latin typeface="Georgia" pitchFamily="18" charset="0"/>
              <a:cs typeface="+mn-cs"/>
            </a:endParaRPr>
          </a:p>
        </p:txBody>
      </p:sp>
      <p:cxnSp>
        <p:nvCxnSpPr>
          <p:cNvPr id="10258" name="Прямая со стрелкой 24"/>
          <p:cNvCxnSpPr>
            <a:cxnSpLocks noChangeShapeType="1"/>
          </p:cNvCxnSpPr>
          <p:nvPr/>
        </p:nvCxnSpPr>
        <p:spPr bwMode="auto">
          <a:xfrm>
            <a:off x="6156325" y="5516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10259" name="Прямая со стрелкой 26"/>
          <p:cNvCxnSpPr>
            <a:cxnSpLocks noChangeShapeType="1"/>
          </p:cNvCxnSpPr>
          <p:nvPr/>
        </p:nvCxnSpPr>
        <p:spPr bwMode="auto">
          <a:xfrm>
            <a:off x="6156325" y="5516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10260" name="Прямая со стрелкой 36"/>
          <p:cNvCxnSpPr>
            <a:cxnSpLocks noChangeShapeType="1"/>
          </p:cNvCxnSpPr>
          <p:nvPr/>
        </p:nvCxnSpPr>
        <p:spPr bwMode="auto">
          <a:xfrm>
            <a:off x="6156325" y="5516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10261" name="Прямая со стрелкой 40"/>
          <p:cNvCxnSpPr>
            <a:cxnSpLocks noChangeShapeType="1"/>
          </p:cNvCxnSpPr>
          <p:nvPr/>
        </p:nvCxnSpPr>
        <p:spPr bwMode="auto">
          <a:xfrm>
            <a:off x="8758238" y="3357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716796" y="6165303"/>
            <a:ext cx="427203" cy="265659"/>
          </a:xfrm>
        </p:spPr>
        <p:txBody>
          <a:bodyPr/>
          <a:lstStyle/>
          <a:p>
            <a:pPr>
              <a:defRPr/>
            </a:pPr>
            <a:fld id="{6028736B-C60A-4CAB-8426-57EDAD0AE651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429548" y="5733255"/>
            <a:ext cx="8284902" cy="69770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kumimoji="1" lang="ru-RU" sz="4000" kern="0" dirty="0">
                <a:latin typeface="Georgia" pitchFamily="18" charset="0"/>
                <a:cs typeface="+mn-cs"/>
              </a:rPr>
              <a:t>ВСЕГО </a:t>
            </a:r>
            <a:r>
              <a:rPr kumimoji="1" lang="ru-RU" sz="4000" kern="0" dirty="0" smtClean="0">
                <a:latin typeface="Georgia" pitchFamily="18" charset="0"/>
                <a:cs typeface="+mn-cs"/>
              </a:rPr>
              <a:t>ДОХОДОВ </a:t>
            </a:r>
            <a:r>
              <a:rPr kumimoji="1" lang="ru-RU" sz="4000" b="1" u="sng" kern="0" dirty="0" smtClean="0">
                <a:latin typeface="Georgia" pitchFamily="18" charset="0"/>
                <a:cs typeface="+mn-cs"/>
              </a:rPr>
              <a:t>3437,0</a:t>
            </a:r>
            <a:endParaRPr kumimoji="1" lang="ru-RU" sz="4000" b="1" u="sng" kern="0" dirty="0">
              <a:latin typeface="Georgia" pitchFamily="18" charset="0"/>
              <a:cs typeface="+mn-cs"/>
            </a:endParaRPr>
          </a:p>
        </p:txBody>
      </p:sp>
      <p:graphicFrame>
        <p:nvGraphicFramePr>
          <p:cNvPr id="14" name="Диаграмма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1775474"/>
              </p:ext>
            </p:extLst>
          </p:nvPr>
        </p:nvGraphicFramePr>
        <p:xfrm>
          <a:off x="827584" y="2204864"/>
          <a:ext cx="7128792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Диаграмма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9145304"/>
              </p:ext>
            </p:extLst>
          </p:nvPr>
        </p:nvGraphicFramePr>
        <p:xfrm>
          <a:off x="1115616" y="1990724"/>
          <a:ext cx="7128272" cy="40913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7379643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dirty="0" smtClean="0">
                <a:latin typeface="Georgia" pitchFamily="18" charset="0"/>
              </a:rPr>
              <a:t>Прогноз собственных доходов бюджета МО «</a:t>
            </a:r>
            <a:r>
              <a:rPr lang="ru-RU" sz="2800" b="1" dirty="0" err="1" smtClean="0">
                <a:latin typeface="Georgia" pitchFamily="18" charset="0"/>
              </a:rPr>
              <a:t>Ураковское</a:t>
            </a:r>
            <a:r>
              <a:rPr lang="ru-RU" sz="2800" b="1" dirty="0" smtClean="0">
                <a:latin typeface="Georgia" pitchFamily="18" charset="0"/>
              </a:rPr>
              <a:t>», </a:t>
            </a:r>
            <a:r>
              <a:rPr lang="ru-RU" sz="2800" b="1" dirty="0" err="1" smtClean="0">
                <a:latin typeface="Georgia" pitchFamily="18" charset="0"/>
              </a:rPr>
              <a:t>тыс.руб</a:t>
            </a:r>
            <a:r>
              <a:rPr lang="ru-RU" sz="2800" b="1" dirty="0" smtClean="0">
                <a:latin typeface="Georgia" pitchFamily="18" charset="0"/>
              </a:rPr>
              <a:t>.</a:t>
            </a:r>
          </a:p>
        </p:txBody>
      </p:sp>
      <p:graphicFrame>
        <p:nvGraphicFramePr>
          <p:cNvPr id="24618" name="Group 4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7792380"/>
              </p:ext>
            </p:extLst>
          </p:nvPr>
        </p:nvGraphicFramePr>
        <p:xfrm>
          <a:off x="395536" y="1505680"/>
          <a:ext cx="8362702" cy="3899472"/>
        </p:xfrm>
        <a:graphic>
          <a:graphicData uri="http://schemas.openxmlformats.org/drawingml/2006/table">
            <a:tbl>
              <a:tblPr/>
              <a:tblGrid>
                <a:gridCol w="4774633"/>
                <a:gridCol w="1778095"/>
                <a:gridCol w="1809974"/>
              </a:tblGrid>
              <a:tr h="136989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anose="02040502050405020303" pitchFamily="18" charset="0"/>
                          <a:cs typeface="Arial" charset="0"/>
                        </a:rPr>
                        <a:t>Виды налогов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Утверждено в бюджете на 2020 год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Прогноз на 2021 год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86525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Налог на доходы физических лиц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59,0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47,0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</a:tr>
              <a:tr h="83216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Налог на имущество физических лиц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111,0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134,0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</a:tr>
              <a:tr h="83216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Земельный налог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345,0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259,0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</a:tr>
            </a:tbl>
          </a:graphicData>
        </a:graphic>
      </p:graphicFrame>
      <p:pic>
        <p:nvPicPr>
          <p:cNvPr id="1130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093296"/>
            <a:ext cx="306288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179512" y="381099"/>
            <a:ext cx="8856984" cy="455613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latin typeface="Georgia" pitchFamily="18" charset="0"/>
              </a:rPr>
              <a:t>Безвозмездные поступления в бюджет МО </a:t>
            </a:r>
            <a:br>
              <a:rPr lang="ru-RU" sz="2400" b="1" dirty="0" smtClean="0">
                <a:latin typeface="Georgia" pitchFamily="18" charset="0"/>
              </a:rPr>
            </a:br>
            <a:r>
              <a:rPr lang="ru-RU" sz="2400" b="1" dirty="0" smtClean="0">
                <a:latin typeface="Georgia" pitchFamily="18" charset="0"/>
              </a:rPr>
              <a:t>«</a:t>
            </a:r>
            <a:r>
              <a:rPr lang="ru-RU" sz="2400" b="1" dirty="0" err="1" smtClean="0">
                <a:latin typeface="Georgia" pitchFamily="18" charset="0"/>
              </a:rPr>
              <a:t>Ураковское</a:t>
            </a:r>
            <a:r>
              <a:rPr lang="ru-RU" sz="2400" b="1" dirty="0" smtClean="0">
                <a:latin typeface="Georgia" pitchFamily="18" charset="0"/>
              </a:rPr>
              <a:t>» на 2020 и 2021 годы, тыс. руб.</a:t>
            </a:r>
          </a:p>
        </p:txBody>
      </p:sp>
      <p:pic>
        <p:nvPicPr>
          <p:cNvPr id="1229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 bwMode="auto">
          <a:xfrm>
            <a:off x="602524" y="1233696"/>
            <a:ext cx="3600200" cy="119817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3600" b="1" dirty="0">
                <a:latin typeface="Georgia" pitchFamily="18" charset="0"/>
              </a:rPr>
              <a:t> </a:t>
            </a:r>
            <a:r>
              <a:rPr kumimoji="1" lang="ru-RU" sz="3600" b="1" dirty="0" smtClean="0">
                <a:latin typeface="Georgia" pitchFamily="18" charset="0"/>
              </a:rPr>
              <a:t>2020 </a:t>
            </a:r>
            <a:r>
              <a:rPr kumimoji="1" lang="ru-RU" sz="3600" b="1" dirty="0">
                <a:latin typeface="Georgia" pitchFamily="18" charset="0"/>
              </a:rPr>
              <a:t>год</a:t>
            </a:r>
            <a:r>
              <a:rPr kumimoji="1" lang="ru-RU" sz="3600" b="1" u="sng" dirty="0">
                <a:latin typeface="Georgia" pitchFamily="18" charset="0"/>
              </a:rPr>
              <a:t> </a:t>
            </a:r>
          </a:p>
          <a:p>
            <a:pPr algn="ctr">
              <a:defRPr/>
            </a:pPr>
            <a:r>
              <a:rPr kumimoji="1" lang="ru-RU" sz="3600" b="1" u="sng" dirty="0" smtClean="0">
                <a:latin typeface="Georgia" pitchFamily="18" charset="0"/>
              </a:rPr>
              <a:t>2716,9</a:t>
            </a:r>
            <a:endParaRPr kumimoji="1" lang="ru-RU" sz="3600" b="1" u="sng" dirty="0"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4941276" y="1238423"/>
            <a:ext cx="3569023" cy="119817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3600" b="1" dirty="0" smtClean="0">
                <a:latin typeface="Georgia" pitchFamily="18" charset="0"/>
              </a:rPr>
              <a:t>2021 </a:t>
            </a:r>
            <a:r>
              <a:rPr kumimoji="1" lang="ru-RU" sz="3600" b="1" dirty="0">
                <a:latin typeface="Georgia" pitchFamily="18" charset="0"/>
              </a:rPr>
              <a:t>год</a:t>
            </a:r>
            <a:r>
              <a:rPr kumimoji="1" lang="ru-RU" sz="3600" b="1" u="sng" dirty="0">
                <a:latin typeface="Georgia" pitchFamily="18" charset="0"/>
              </a:rPr>
              <a:t> </a:t>
            </a:r>
            <a:endParaRPr kumimoji="1" lang="en-US" sz="3600" b="1" u="sng" dirty="0" smtClean="0">
              <a:latin typeface="Georgia" pitchFamily="18" charset="0"/>
            </a:endParaRPr>
          </a:p>
          <a:p>
            <a:pPr algn="ctr">
              <a:defRPr/>
            </a:pPr>
            <a:r>
              <a:rPr kumimoji="1" lang="ru-RU" sz="3600" b="1" u="sng" dirty="0" smtClean="0">
                <a:latin typeface="Georgia" pitchFamily="18" charset="0"/>
              </a:rPr>
              <a:t>2997,0</a:t>
            </a:r>
            <a:endParaRPr kumimoji="1" lang="ru-RU" sz="3600" b="1" u="sng" dirty="0"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4925084" y="2601848"/>
            <a:ext cx="3600000" cy="10800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>
                <a:latin typeface="Georgia" pitchFamily="18" charset="0"/>
                <a:cs typeface="+mn-cs"/>
              </a:rPr>
              <a:t>Дотации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1697,6</a:t>
            </a:r>
            <a:endParaRPr kumimoji="1" lang="ru-RU" sz="2800" u="sng" kern="0" dirty="0">
              <a:latin typeface="Georgia" pitchFamily="18" charset="0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4932440" y="3897992"/>
            <a:ext cx="3600000" cy="108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Субвенции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102,3</a:t>
            </a:r>
            <a:endParaRPr kumimoji="1" lang="ru-RU" sz="2800" u="sng" kern="0" dirty="0">
              <a:latin typeface="Georgia" pitchFamily="18" charset="0"/>
              <a:cs typeface="+mn-cs"/>
            </a:endParaRPr>
          </a:p>
        </p:txBody>
      </p:sp>
      <p:sp>
        <p:nvSpPr>
          <p:cNvPr id="21" name="Прямоугольник 20"/>
          <p:cNvSpPr/>
          <p:nvPr/>
        </p:nvSpPr>
        <p:spPr bwMode="auto">
          <a:xfrm>
            <a:off x="602724" y="2601968"/>
            <a:ext cx="3600000" cy="10800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Дотации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1 627,1</a:t>
            </a:r>
            <a:endParaRPr kumimoji="1" lang="ru-RU" sz="2800" u="sng" kern="0" dirty="0">
              <a:latin typeface="Georgia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 bwMode="auto">
          <a:xfrm>
            <a:off x="602524" y="3898112"/>
            <a:ext cx="3600000" cy="108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Субвенции </a:t>
            </a:r>
            <a:r>
              <a:rPr kumimoji="1" lang="ru-RU" sz="2800" u="sng" kern="0" dirty="0" smtClean="0">
                <a:latin typeface="Georgia" pitchFamily="18" charset="0"/>
              </a:rPr>
              <a:t>91,8</a:t>
            </a:r>
            <a:endParaRPr kumimoji="1" lang="ru-RU" sz="2800" u="sng" kern="0" dirty="0"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4932440" y="5194136"/>
            <a:ext cx="3600000" cy="1080000"/>
          </a:xfrm>
          <a:prstGeom prst="rect">
            <a:avLst/>
          </a:prstGeom>
          <a:solidFill>
            <a:srgbClr val="5FB4C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Межбюджетные трансферты</a:t>
            </a:r>
            <a:r>
              <a:rPr kumimoji="1" lang="ru-RU" sz="2800" kern="0" dirty="0">
                <a:latin typeface="Georgia" pitchFamily="18" charset="0"/>
                <a:cs typeface="+mn-cs"/>
              </a:rPr>
              <a:t>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1197,1</a:t>
            </a:r>
            <a:endParaRPr kumimoji="1" lang="ru-RU" sz="2800" u="sng" kern="0" dirty="0">
              <a:latin typeface="Georgia" pitchFamily="18" charset="0"/>
              <a:cs typeface="+mn-cs"/>
            </a:endParaRPr>
          </a:p>
        </p:txBody>
      </p:sp>
      <p:sp>
        <p:nvSpPr>
          <p:cNvPr id="13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093296"/>
            <a:ext cx="306288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z="2000" smtClean="0"/>
              <a:pPr>
                <a:defRPr/>
              </a:pPr>
              <a:t>6</a:t>
            </a:fld>
            <a:endParaRPr lang="ru-RU" sz="2000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600844" y="5194256"/>
            <a:ext cx="3600000" cy="1080000"/>
          </a:xfrm>
          <a:prstGeom prst="rect">
            <a:avLst/>
          </a:prstGeom>
          <a:solidFill>
            <a:srgbClr val="5FB4C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Межбюджетные трансферты</a:t>
            </a:r>
            <a:r>
              <a:rPr kumimoji="1" lang="ru-RU" sz="2800" kern="0" dirty="0">
                <a:latin typeface="Georgia" pitchFamily="18" charset="0"/>
                <a:cs typeface="+mn-cs"/>
              </a:rPr>
              <a:t> </a:t>
            </a:r>
            <a:r>
              <a:rPr kumimoji="1" lang="ru-RU" sz="2800" u="sng" kern="0" dirty="0" smtClean="0">
                <a:latin typeface="Georgia" pitchFamily="18" charset="0"/>
              </a:rPr>
              <a:t>998,0</a:t>
            </a:r>
            <a:endParaRPr kumimoji="1" lang="ru-RU" sz="2800" u="sng" kern="0" dirty="0"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381000" y="292100"/>
            <a:ext cx="8223250" cy="760636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latin typeface="Georgia" pitchFamily="18" charset="0"/>
              </a:rPr>
              <a:t>Структура расходов проекта бюджета МО «</a:t>
            </a:r>
            <a:r>
              <a:rPr lang="ru-RU" sz="2400" b="1" dirty="0" err="1" smtClean="0">
                <a:latin typeface="Georgia" pitchFamily="18" charset="0"/>
              </a:rPr>
              <a:t>Ураковское</a:t>
            </a:r>
            <a:r>
              <a:rPr lang="ru-RU" sz="2400" b="1" dirty="0" smtClean="0">
                <a:latin typeface="Georgia" pitchFamily="18" charset="0"/>
              </a:rPr>
              <a:t>» на 2021 год, тыс. руб.</a:t>
            </a:r>
            <a:br>
              <a:rPr lang="ru-RU" sz="2400" b="1" dirty="0" smtClean="0">
                <a:latin typeface="Georgia" pitchFamily="18" charset="0"/>
              </a:rPr>
            </a:br>
            <a:endParaRPr lang="ru-RU" sz="2400" b="1" dirty="0" smtClean="0">
              <a:latin typeface="Georgia" pitchFamily="18" charset="0"/>
            </a:endParaRPr>
          </a:p>
        </p:txBody>
      </p:sp>
      <p:pic>
        <p:nvPicPr>
          <p:cNvPr id="1331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 bwMode="auto">
          <a:xfrm>
            <a:off x="467295" y="5301208"/>
            <a:ext cx="5616873" cy="93530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ВСЕГО РАСХОДОВ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3467 тыс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. руб. </a:t>
            </a:r>
            <a:endParaRPr lang="en-US" b="1" dirty="0" smtClean="0">
              <a:solidFill>
                <a:srgbClr val="005828"/>
              </a:solidFill>
              <a:latin typeface="Georgia" pitchFamily="18" charset="0"/>
            </a:endParaRPr>
          </a:p>
          <a:p>
            <a:pPr>
              <a:defRPr/>
            </a:pP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(К первоначальному бюджету на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2020 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год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увеличение 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расходов составило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–6,91</a:t>
            </a:r>
            <a:r>
              <a:rPr lang="en-US" b="1" dirty="0" smtClean="0">
                <a:solidFill>
                  <a:srgbClr val="005828"/>
                </a:solidFill>
                <a:latin typeface="Georgia" pitchFamily="18" charset="0"/>
              </a:rPr>
              <a:t> 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%)</a:t>
            </a:r>
          </a:p>
        </p:txBody>
      </p:sp>
      <p:sp>
        <p:nvSpPr>
          <p:cNvPr id="13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95860" y="6128682"/>
            <a:ext cx="448139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9465098"/>
              </p:ext>
            </p:extLst>
          </p:nvPr>
        </p:nvGraphicFramePr>
        <p:xfrm>
          <a:off x="899591" y="1196752"/>
          <a:ext cx="7601471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795648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323528" y="330270"/>
            <a:ext cx="8640960" cy="1370538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latin typeface="Georgia" pitchFamily="18" charset="0"/>
              </a:rPr>
              <a:t>Социально-значимые расходы бюджета </a:t>
            </a:r>
            <a:br>
              <a:rPr lang="ru-RU" sz="2800" b="1" dirty="0" smtClean="0">
                <a:latin typeface="Georgia" pitchFamily="18" charset="0"/>
              </a:rPr>
            </a:br>
            <a:r>
              <a:rPr lang="ru-RU" sz="2800" b="1" dirty="0" smtClean="0">
                <a:latin typeface="Georgia" pitchFamily="18" charset="0"/>
              </a:rPr>
              <a:t>МО «</a:t>
            </a:r>
            <a:r>
              <a:rPr lang="ru-RU" sz="2800" b="1" dirty="0" err="1" smtClean="0">
                <a:latin typeface="Georgia" pitchFamily="18" charset="0"/>
              </a:rPr>
              <a:t>Ураковское</a:t>
            </a:r>
            <a:r>
              <a:rPr lang="ru-RU" sz="2800" b="1" dirty="0" smtClean="0">
                <a:latin typeface="Georgia" pitchFamily="18" charset="0"/>
              </a:rPr>
              <a:t>» на 2021 год, тыс. руб.</a:t>
            </a:r>
          </a:p>
        </p:txBody>
      </p:sp>
      <p:pic>
        <p:nvPicPr>
          <p:cNvPr id="14399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26304" y="6093296"/>
            <a:ext cx="517696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6005927"/>
              </p:ext>
            </p:extLst>
          </p:nvPr>
        </p:nvGraphicFramePr>
        <p:xfrm>
          <a:off x="505252" y="1340769"/>
          <a:ext cx="8174612" cy="4968553"/>
        </p:xfrm>
        <a:graphic>
          <a:graphicData uri="http://schemas.openxmlformats.org/drawingml/2006/table">
            <a:tbl>
              <a:tblPr/>
              <a:tblGrid>
                <a:gridCol w="4282772"/>
                <a:gridCol w="1080120"/>
                <a:gridCol w="1123345"/>
                <a:gridCol w="1688375"/>
              </a:tblGrid>
              <a:tr h="792854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Наименование показателя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Первоначальный проект 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Темп роста к уровню </a:t>
                      </a:r>
                      <a:r>
                        <a:rPr lang="ru-RU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2020 </a:t>
                      </a:r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г, %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6342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2020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год</a:t>
                      </a:r>
                    </a:p>
                  </a:txBody>
                  <a:tcPr marL="7351" marR="7351" marT="7351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2021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год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8535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Социально-значимые расходы всего, из них:</a:t>
                      </a: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68,0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80,0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117,6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</a:tr>
              <a:tr h="88535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Образование</a:t>
                      </a: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</a:tr>
              <a:tr h="88535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Социальная политика</a:t>
                      </a: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48,0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60,0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125,0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</a:tr>
              <a:tr h="88535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Физическая культура и спорт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Georgia"/>
                      </a:endParaRP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6819958"/>
              </p:ext>
            </p:extLst>
          </p:nvPr>
        </p:nvGraphicFramePr>
        <p:xfrm>
          <a:off x="351259" y="-315416"/>
          <a:ext cx="5472113" cy="73263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13" name="Лист" r:id="rId4" imgW="2571885" imgH="800100" progId="Excel.Sheet.8">
                  <p:embed/>
                </p:oleObj>
              </mc:Choice>
              <mc:Fallback>
                <p:oleObj name="Лист" r:id="rId4" imgW="2571885" imgH="800100" progId="Excel.Sheet.8">
                  <p:embed/>
                  <p:pic>
                    <p:nvPicPr>
                      <p:cNvPr id="0" name="Object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1259" y="-315416"/>
                        <a:ext cx="5472113" cy="73263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395288" y="260648"/>
            <a:ext cx="8497192" cy="838200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latin typeface="Georgia" pitchFamily="18" charset="0"/>
              </a:rPr>
              <a:t>Прочие расходы </a:t>
            </a:r>
            <a:r>
              <a:rPr lang="ru-RU" sz="2800" b="1" dirty="0">
                <a:latin typeface="Georgia" pitchFamily="18" charset="0"/>
              </a:rPr>
              <a:t>бюджета </a:t>
            </a:r>
            <a:r>
              <a:rPr lang="ru-RU" sz="2800" b="1" dirty="0" smtClean="0">
                <a:latin typeface="Georgia" pitchFamily="18" charset="0"/>
              </a:rPr>
              <a:t/>
            </a:r>
            <a:br>
              <a:rPr lang="ru-RU" sz="2800" b="1" dirty="0" smtClean="0">
                <a:latin typeface="Georgia" pitchFamily="18" charset="0"/>
              </a:rPr>
            </a:br>
            <a:r>
              <a:rPr lang="ru-RU" sz="2800" b="1" dirty="0" smtClean="0">
                <a:latin typeface="Georgia" pitchFamily="18" charset="0"/>
              </a:rPr>
              <a:t>МО «</a:t>
            </a:r>
            <a:r>
              <a:rPr lang="ru-RU" sz="2800" b="1" dirty="0" err="1" smtClean="0">
                <a:latin typeface="Georgia" pitchFamily="18" charset="0"/>
              </a:rPr>
              <a:t>Ураковское</a:t>
            </a:r>
            <a:r>
              <a:rPr lang="ru-RU" sz="2800" b="1" dirty="0" smtClean="0">
                <a:latin typeface="Georgia" pitchFamily="18" charset="0"/>
              </a:rPr>
              <a:t>», </a:t>
            </a:r>
            <a:r>
              <a:rPr lang="ru-RU" sz="2000" b="1" dirty="0" smtClean="0">
                <a:latin typeface="Georgia" pitchFamily="18" charset="0"/>
              </a:rPr>
              <a:t>тыс. руб.</a:t>
            </a: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645860" y="1303890"/>
            <a:ext cx="1656000" cy="86177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kumimoji="1" lang="ru-RU" sz="2800" b="1" dirty="0" smtClean="0">
                <a:latin typeface="Georgia" pitchFamily="18" charset="0"/>
              </a:rPr>
              <a:t>2020 </a:t>
            </a:r>
            <a:r>
              <a:rPr kumimoji="1" lang="ru-RU" sz="2800" b="1" dirty="0">
                <a:latin typeface="Georgia" pitchFamily="18" charset="0"/>
              </a:rPr>
              <a:t>год</a:t>
            </a:r>
          </a:p>
          <a:p>
            <a:pPr algn="ctr">
              <a:defRPr/>
            </a:pPr>
            <a:r>
              <a:rPr kumimoji="1" lang="ru-RU" sz="2800" b="1" u="sng" dirty="0" smtClean="0">
                <a:latin typeface="Georgia" pitchFamily="18" charset="0"/>
              </a:rPr>
              <a:t>3174,9</a:t>
            </a:r>
            <a:endParaRPr kumimoji="1" lang="ru-RU" sz="2800" b="1" u="sng" dirty="0"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5868145" y="1196851"/>
            <a:ext cx="2880319" cy="863997"/>
          </a:xfrm>
          <a:prstGeom prst="rect">
            <a:avLst/>
          </a:prstGeom>
          <a:solidFill>
            <a:srgbClr val="5FB4C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>
                <a:latin typeface="Georgia" pitchFamily="18" charset="0"/>
                <a:cs typeface="+mn-cs"/>
              </a:rPr>
              <a:t>Общегосударственные вопросы </a:t>
            </a: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1693,6</a:t>
            </a:r>
            <a:endParaRPr lang="en-US" b="1" dirty="0">
              <a:latin typeface="Georgia" pitchFamily="18" charset="0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5868145" y="2924944"/>
            <a:ext cx="2880319" cy="1368152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sz="1600" kern="0" dirty="0">
                <a:latin typeface="Georgia" pitchFamily="18" charset="0"/>
                <a:cs typeface="+mn-cs"/>
              </a:rPr>
              <a:t>Национальная безопасность и правоохранительная деятельность </a:t>
            </a: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341,9</a:t>
            </a:r>
            <a:endParaRPr lang="ru-RU" b="1" dirty="0">
              <a:latin typeface="Georgia" pitchFamily="18" charset="0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5868145" y="5392070"/>
            <a:ext cx="2880320" cy="917250"/>
          </a:xfrm>
          <a:prstGeom prst="rect">
            <a:avLst/>
          </a:prstGeom>
          <a:solidFill>
            <a:srgbClr val="FF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 smtClean="0">
                <a:latin typeface="Georgia" pitchFamily="18" charset="0"/>
                <a:cs typeface="+mn-cs"/>
              </a:rPr>
              <a:t>Жилищно-коммунальное хозяйство</a:t>
            </a: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52,1</a:t>
            </a:r>
            <a:endParaRPr lang="ru-RU" b="1" dirty="0">
              <a:latin typeface="Georgia" pitchFamily="18" charset="0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5868145" y="4365104"/>
            <a:ext cx="2880319" cy="86154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>
                <a:latin typeface="Georgia" pitchFamily="18" charset="0"/>
                <a:cs typeface="+mn-cs"/>
              </a:rPr>
              <a:t>Национальная экономика </a:t>
            </a:r>
            <a:endParaRPr kumimoji="1" lang="ru-RU" kern="0" dirty="0" smtClean="0">
              <a:latin typeface="Georgia" pitchFamily="18" charset="0"/>
              <a:cs typeface="+mn-cs"/>
            </a:endParaRP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1197,1</a:t>
            </a:r>
            <a:endParaRPr lang="ru-RU" b="1" dirty="0">
              <a:latin typeface="Georgia" pitchFamily="18" charset="0"/>
              <a:cs typeface="+mn-cs"/>
            </a:endParaRPr>
          </a:p>
        </p:txBody>
      </p:sp>
      <p:pic>
        <p:nvPicPr>
          <p:cNvPr id="1537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7" name="TextBox 2"/>
          <p:cNvSpPr txBox="1">
            <a:spLocks noChangeArrowheads="1"/>
          </p:cNvSpPr>
          <p:nvPr/>
        </p:nvSpPr>
        <p:spPr bwMode="auto">
          <a:xfrm>
            <a:off x="6209330" y="881606"/>
            <a:ext cx="26177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ru-RU" dirty="0" smtClean="0">
                <a:latin typeface="Georgia" pitchFamily="18" charset="0"/>
              </a:rPr>
              <a:t>2021 год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5868145" y="2142283"/>
            <a:ext cx="2880320" cy="648072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 smtClean="0">
                <a:latin typeface="Georgia" pitchFamily="18" charset="0"/>
                <a:cs typeface="+mn-cs"/>
              </a:rPr>
              <a:t>Национальная оборона </a:t>
            </a:r>
            <a:endParaRPr kumimoji="1" lang="ru-RU" kern="0" dirty="0">
              <a:latin typeface="Georgia" pitchFamily="18" charset="0"/>
              <a:cs typeface="+mn-cs"/>
            </a:endParaRP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102,3</a:t>
            </a:r>
            <a:endParaRPr lang="ru-RU" b="1" dirty="0">
              <a:latin typeface="Georgia" pitchFamily="18" charset="0"/>
              <a:cs typeface="+mn-cs"/>
            </a:endParaRPr>
          </a:p>
        </p:txBody>
      </p:sp>
      <p:sp>
        <p:nvSpPr>
          <p:cNvPr id="13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165304"/>
            <a:ext cx="431402" cy="234926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3087316" y="1303890"/>
            <a:ext cx="1656000" cy="86177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kumimoji="1" lang="ru-RU" sz="2800" b="1" dirty="0" smtClean="0">
                <a:latin typeface="Georgia" pitchFamily="18" charset="0"/>
              </a:rPr>
              <a:t>2021 год</a:t>
            </a:r>
          </a:p>
          <a:p>
            <a:pPr algn="ctr">
              <a:defRPr/>
            </a:pPr>
            <a:r>
              <a:rPr kumimoji="1" lang="ru-RU" sz="2800" b="1" u="sng" dirty="0" smtClean="0">
                <a:latin typeface="Georgia" pitchFamily="18" charset="0"/>
              </a:rPr>
              <a:t>3387,0</a:t>
            </a:r>
            <a:endParaRPr kumimoji="1" lang="ru-RU" sz="2800" b="1" u="sng" dirty="0"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Другая 4">
      <a:dk1>
        <a:srgbClr val="000000"/>
      </a:dk1>
      <a:lt1>
        <a:srgbClr val="FFFFFF"/>
      </a:lt1>
      <a:dk2>
        <a:srgbClr val="D00054"/>
      </a:dk2>
      <a:lt2>
        <a:srgbClr val="808080"/>
      </a:lt2>
      <a:accent1>
        <a:srgbClr val="00B050"/>
      </a:accent1>
      <a:accent2>
        <a:srgbClr val="FF0000"/>
      </a:accent2>
      <a:accent3>
        <a:srgbClr val="00B050"/>
      </a:accent3>
      <a:accent4>
        <a:srgbClr val="FF0000"/>
      </a:accent4>
      <a:accent5>
        <a:srgbClr val="00B050"/>
      </a:accent5>
      <a:accent6>
        <a:srgbClr val="D00054"/>
      </a:accent6>
      <a:hlink>
        <a:srgbClr val="FF0066"/>
      </a:hlink>
      <a:folHlink>
        <a:srgbClr val="00B050"/>
      </a:folHlink>
    </a:clrScheme>
    <a:fontScheme name="Selling a Product or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rgbClr val="808080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Dag name="">
              <a:cont type="tree" name="">
                <a:effect ref="fillLine"/>
                <a:outerShdw dist="38100" dir="13500000" algn="br">
                  <a:schemeClr val="bg1">
                    <a:lumMod val="200000"/>
                    <a:satMod val="200000"/>
                  </a:schemeClr>
                </a:outerShdw>
              </a:cont>
              <a:cont type="tree" name="">
                <a:effect ref="fillLine"/>
                <a:outerShdw dist="38100" dir="2700000" algn="tl">
                  <a:schemeClr val="bg1">
                    <a:lumMod val="60000"/>
                    <a:satMod val="60000"/>
                  </a:schemeClr>
                </a:outerShdw>
              </a:cont>
              <a:effect ref="fillLine"/>
            </a:effectDag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rgbClr val="808080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Dag name="">
              <a:cont type="tree" name="">
                <a:effect ref="fillLine"/>
                <a:outerShdw dist="38100" dir="13500000" algn="br">
                  <a:schemeClr val="bg1">
                    <a:lumMod val="200000"/>
                    <a:satMod val="200000"/>
                  </a:schemeClr>
                </a:outerShdw>
              </a:cont>
              <a:cont type="tree" name="">
                <a:effect ref="fillLine"/>
                <a:outerShdw dist="38100" dir="2700000" algn="tl">
                  <a:schemeClr val="bg1">
                    <a:lumMod val="60000"/>
                    <a:satMod val="60000"/>
                  </a:schemeClr>
                </a:outerShdw>
              </a:cont>
              <a:effect ref="fillLine"/>
            </a:effectDag>
            <a:latin typeface="Times New Roman" pitchFamily="18" charset="0"/>
          </a:defRPr>
        </a:defPPr>
      </a:lstStyle>
    </a:lnDef>
  </a:objectDefaults>
  <a:extraClrSchemeLst>
    <a:extraClrScheme>
      <a:clrScheme name="Selling a Product or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5">
        <a:dk1>
          <a:srgbClr val="808080"/>
        </a:dk1>
        <a:lt1>
          <a:srgbClr val="F8F8F8"/>
        </a:lt1>
        <a:dk2>
          <a:srgbClr val="33CCCC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DE2E2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6">
        <a:dk1>
          <a:srgbClr val="000000"/>
        </a:dk1>
        <a:lt1>
          <a:srgbClr val="33CCCC"/>
        </a:lt1>
        <a:dk2>
          <a:srgbClr val="990033"/>
        </a:dk2>
        <a:lt2>
          <a:srgbClr val="808080"/>
        </a:lt2>
        <a:accent1>
          <a:srgbClr val="6699FF"/>
        </a:accent1>
        <a:accent2>
          <a:srgbClr val="9933FF"/>
        </a:accent2>
        <a:accent3>
          <a:srgbClr val="ADE2E2"/>
        </a:accent3>
        <a:accent4>
          <a:srgbClr val="000000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7">
        <a:dk1>
          <a:srgbClr val="000000"/>
        </a:dk1>
        <a:lt1>
          <a:srgbClr val="99CCFF"/>
        </a:lt1>
        <a:dk2>
          <a:srgbClr val="990033"/>
        </a:dk2>
        <a:lt2>
          <a:srgbClr val="808080"/>
        </a:lt2>
        <a:accent1>
          <a:srgbClr val="6699FF"/>
        </a:accent1>
        <a:accent2>
          <a:srgbClr val="9933FF"/>
        </a:accent2>
        <a:accent3>
          <a:srgbClr val="CAE2FF"/>
        </a:accent3>
        <a:accent4>
          <a:srgbClr val="000000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8">
        <a:dk1>
          <a:srgbClr val="000000"/>
        </a:dk1>
        <a:lt1>
          <a:srgbClr val="99CCFF"/>
        </a:lt1>
        <a:dk2>
          <a:srgbClr val="990033"/>
        </a:dk2>
        <a:lt2>
          <a:srgbClr val="808080"/>
        </a:lt2>
        <a:accent1>
          <a:srgbClr val="FF9966"/>
        </a:accent1>
        <a:accent2>
          <a:srgbClr val="9933FF"/>
        </a:accent2>
        <a:accent3>
          <a:srgbClr val="CAE2FF"/>
        </a:accent3>
        <a:accent4>
          <a:srgbClr val="000000"/>
        </a:accent4>
        <a:accent5>
          <a:srgbClr val="FFCAB8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9">
        <a:dk1>
          <a:srgbClr val="000000"/>
        </a:dk1>
        <a:lt1>
          <a:srgbClr val="99CCFF"/>
        </a:lt1>
        <a:dk2>
          <a:srgbClr val="990033"/>
        </a:dk2>
        <a:lt2>
          <a:srgbClr val="808080"/>
        </a:lt2>
        <a:accent1>
          <a:srgbClr val="FF9966"/>
        </a:accent1>
        <a:accent2>
          <a:srgbClr val="9933FF"/>
        </a:accent2>
        <a:accent3>
          <a:srgbClr val="CAE2FF"/>
        </a:accent3>
        <a:accent4>
          <a:srgbClr val="000000"/>
        </a:accent4>
        <a:accent5>
          <a:srgbClr val="FFCAB8"/>
        </a:accent5>
        <a:accent6>
          <a:srgbClr val="8A2DE7"/>
        </a:accent6>
        <a:hlink>
          <a:srgbClr val="00FFFF"/>
        </a:hlink>
        <a:folHlink>
          <a:srgbClr val="FF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0">
        <a:dk1>
          <a:srgbClr val="000000"/>
        </a:dk1>
        <a:lt1>
          <a:srgbClr val="33CCCC"/>
        </a:lt1>
        <a:dk2>
          <a:srgbClr val="990033"/>
        </a:dk2>
        <a:lt2>
          <a:srgbClr val="808080"/>
        </a:lt2>
        <a:accent1>
          <a:srgbClr val="FF9966"/>
        </a:accent1>
        <a:accent2>
          <a:srgbClr val="9933FF"/>
        </a:accent2>
        <a:accent3>
          <a:srgbClr val="ADE2E2"/>
        </a:accent3>
        <a:accent4>
          <a:srgbClr val="000000"/>
        </a:accent4>
        <a:accent5>
          <a:srgbClr val="FFCAB8"/>
        </a:accent5>
        <a:accent6>
          <a:srgbClr val="8A2DE7"/>
        </a:accent6>
        <a:hlink>
          <a:srgbClr val="00FFFF"/>
        </a:hlink>
        <a:folHlink>
          <a:srgbClr val="FF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006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2">
        <a:dk1>
          <a:srgbClr val="000000"/>
        </a:dk1>
        <a:lt1>
          <a:srgbClr val="FFFFFF"/>
        </a:lt1>
        <a:dk2>
          <a:srgbClr val="FF0066"/>
        </a:dk2>
        <a:lt2>
          <a:srgbClr val="808080"/>
        </a:lt2>
        <a:accent1>
          <a:srgbClr val="FF006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3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FF006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4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0066FF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FF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5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0066FF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FF"/>
        </a:accent5>
        <a:accent6>
          <a:srgbClr val="C8C8C8"/>
        </a:accent6>
        <a:hlink>
          <a:srgbClr val="333333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6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0066FF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FF"/>
        </a:accent5>
        <a:accent6>
          <a:srgbClr val="C8C8C8"/>
        </a:accent6>
        <a:hlink>
          <a:srgbClr val="FF0066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7625</TotalTime>
  <Words>495</Words>
  <Application>Microsoft Office PowerPoint</Application>
  <PresentationFormat>Экран (4:3)</PresentationFormat>
  <Paragraphs>101</Paragraphs>
  <Slides>10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Тема1</vt:lpstr>
      <vt:lpstr>Лист</vt:lpstr>
      <vt:lpstr>Презентация PowerPoint</vt:lpstr>
      <vt:lpstr>В основу формирования бюджета положены следующие программные документы и нормативные правовые акты РФ и УР:</vt:lpstr>
      <vt:lpstr>Основные параметры бюджета МО «Ураковское» на 2021 год,  в тыс. руб.</vt:lpstr>
      <vt:lpstr>Структура доходов бюджета МО «Ураковское»  на 2019 год, тыс. руб. </vt:lpstr>
      <vt:lpstr>Прогноз собственных доходов бюджета МО «Ураковское», тыс.руб.</vt:lpstr>
      <vt:lpstr>Безвозмездные поступления в бюджет МО  «Ураковское» на 2020 и 2021 годы, тыс. руб.</vt:lpstr>
      <vt:lpstr>Структура расходов проекта бюджета МО «Ураковское» на 2021 год, тыс. руб. </vt:lpstr>
      <vt:lpstr>Социально-значимые расходы бюджета  МО «Ураковское» на 2021 год, тыс. руб.</vt:lpstr>
      <vt:lpstr>Прочие расходы бюджета  МО «Ураковское», тыс. руб.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369</cp:revision>
  <dcterms:created xsi:type="dcterms:W3CDTF">2013-12-04T13:25:11Z</dcterms:created>
  <dcterms:modified xsi:type="dcterms:W3CDTF">2020-12-24T15:09:29Z</dcterms:modified>
</cp:coreProperties>
</file>